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74" r:id="rId4"/>
    <p:sldId id="260" r:id="rId5"/>
    <p:sldId id="282" r:id="rId6"/>
    <p:sldId id="257" r:id="rId7"/>
    <p:sldId id="258" r:id="rId8"/>
    <p:sldId id="335" r:id="rId9"/>
    <p:sldId id="275" r:id="rId10"/>
    <p:sldId id="276" r:id="rId11"/>
    <p:sldId id="289" r:id="rId12"/>
    <p:sldId id="290" r:id="rId13"/>
    <p:sldId id="291" r:id="rId14"/>
    <p:sldId id="292" r:id="rId15"/>
    <p:sldId id="293" r:id="rId16"/>
    <p:sldId id="304" r:id="rId17"/>
    <p:sldId id="294" r:id="rId18"/>
    <p:sldId id="305" r:id="rId19"/>
    <p:sldId id="306" r:id="rId20"/>
    <p:sldId id="329" r:id="rId21"/>
    <p:sldId id="295" r:id="rId22"/>
    <p:sldId id="303" r:id="rId23"/>
    <p:sldId id="296" r:id="rId24"/>
    <p:sldId id="331" r:id="rId25"/>
    <p:sldId id="332" r:id="rId26"/>
    <p:sldId id="333" r:id="rId27"/>
    <p:sldId id="334" r:id="rId28"/>
    <p:sldId id="262" r:id="rId29"/>
    <p:sldId id="263" r:id="rId30"/>
    <p:sldId id="264" r:id="rId31"/>
    <p:sldId id="307" r:id="rId32"/>
    <p:sldId id="308" r:id="rId33"/>
    <p:sldId id="265" r:id="rId34"/>
    <p:sldId id="326" r:id="rId35"/>
    <p:sldId id="327" r:id="rId36"/>
    <p:sldId id="266" r:id="rId37"/>
    <p:sldId id="267" r:id="rId38"/>
    <p:sldId id="268" r:id="rId39"/>
    <p:sldId id="309" r:id="rId40"/>
    <p:sldId id="269" r:id="rId41"/>
    <p:sldId id="270" r:id="rId42"/>
    <p:sldId id="271" r:id="rId43"/>
    <p:sldId id="328" r:id="rId44"/>
    <p:sldId id="273" r:id="rId45"/>
    <p:sldId id="311" r:id="rId46"/>
    <p:sldId id="310" r:id="rId47"/>
    <p:sldId id="277" r:id="rId48"/>
    <p:sldId id="279" r:id="rId49"/>
    <p:sldId id="280" r:id="rId50"/>
    <p:sldId id="281" r:id="rId51"/>
    <p:sldId id="313" r:id="rId52"/>
    <p:sldId id="314" r:id="rId53"/>
    <p:sldId id="316" r:id="rId54"/>
    <p:sldId id="318" r:id="rId55"/>
    <p:sldId id="321" r:id="rId56"/>
    <p:sldId id="319" r:id="rId57"/>
    <p:sldId id="322" r:id="rId58"/>
    <p:sldId id="323" r:id="rId59"/>
    <p:sldId id="324" r:id="rId60"/>
    <p:sldId id="33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400D5D1-BA32-4D2A-B99B-E31569A85E8C}" type="datetimeFigureOut">
              <a:rPr lang="en-GB" smtClean="0"/>
              <a:t>23/01/2024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140273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0D5D1-BA32-4D2A-B99B-E31569A85E8C}"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111980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00D5D1-BA32-4D2A-B99B-E31569A85E8C}"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211208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00D5D1-BA32-4D2A-B99B-E31569A85E8C}"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2719210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D5D1-BA32-4D2A-B99B-E31569A85E8C}"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2640350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00D5D1-BA32-4D2A-B99B-E31569A85E8C}"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2245448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00D5D1-BA32-4D2A-B99B-E31569A85E8C}" type="datetimeFigureOut">
              <a:rPr lang="en-GB" smtClean="0"/>
              <a:t>23/01/2024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239465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400D5D1-BA32-4D2A-B99B-E31569A85E8C}"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273740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400D5D1-BA32-4D2A-B99B-E31569A85E8C}"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157177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0D5D1-BA32-4D2A-B99B-E31569A85E8C}"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247603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D5D1-BA32-4D2A-B99B-E31569A85E8C}"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398825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0D5D1-BA32-4D2A-B99B-E31569A85E8C}"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147324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0D5D1-BA32-4D2A-B99B-E31569A85E8C}"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418466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0D5D1-BA32-4D2A-B99B-E31569A85E8C}" type="datetimeFigureOut">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16938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0D5D1-BA32-4D2A-B99B-E31569A85E8C}" type="datetimeFigureOut">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184247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0D5D1-BA32-4D2A-B99B-E31569A85E8C}"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213188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0D5D1-BA32-4D2A-B99B-E31569A85E8C}"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8E40B7-3E33-4984-8C82-759A91BB9708}" type="slidenum">
              <a:rPr lang="en-GB" smtClean="0"/>
              <a:t>‹#›</a:t>
            </a:fld>
            <a:endParaRPr lang="en-GB"/>
          </a:p>
        </p:txBody>
      </p:sp>
    </p:spTree>
    <p:extLst>
      <p:ext uri="{BB962C8B-B14F-4D97-AF65-F5344CB8AC3E}">
        <p14:creationId xmlns:p14="http://schemas.microsoft.com/office/powerpoint/2010/main" val="2167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400D5D1-BA32-4D2A-B99B-E31569A85E8C}" type="datetimeFigureOut">
              <a:rPr lang="en-GB" smtClean="0"/>
              <a:t>23/01/2024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08E40B7-3E33-4984-8C82-759A91BB9708}" type="slidenum">
              <a:rPr lang="en-GB" smtClean="0"/>
              <a:t>‹#›</a:t>
            </a:fld>
            <a:endParaRPr lang="en-GB"/>
          </a:p>
        </p:txBody>
      </p:sp>
    </p:spTree>
    <p:extLst>
      <p:ext uri="{BB962C8B-B14F-4D97-AF65-F5344CB8AC3E}">
        <p14:creationId xmlns:p14="http://schemas.microsoft.com/office/powerpoint/2010/main" val="3166078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radiopaedia.org/articles/amorphous-calcifications-breast?lang=gb"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radiopaedia.org/articles/grouped-calcifications?lang=g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BREAST IMAGING</a:t>
            </a:r>
          </a:p>
        </p:txBody>
      </p:sp>
      <p:sp>
        <p:nvSpPr>
          <p:cNvPr id="3" name="Subtitle 2"/>
          <p:cNvSpPr>
            <a:spLocks noGrp="1"/>
          </p:cNvSpPr>
          <p:nvPr>
            <p:ph type="subTitle" idx="1"/>
          </p:nvPr>
        </p:nvSpPr>
        <p:spPr/>
        <p:txBody>
          <a:bodyPr/>
          <a:lstStyle/>
          <a:p>
            <a:r>
              <a:rPr lang="en-GB"/>
              <a:t>DR IRAM SHABIR</a:t>
            </a:r>
          </a:p>
        </p:txBody>
      </p:sp>
    </p:spTree>
    <p:extLst>
      <p:ext uri="{BB962C8B-B14F-4D97-AF65-F5344CB8AC3E}">
        <p14:creationId xmlns:p14="http://schemas.microsoft.com/office/powerpoint/2010/main" val="368883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5">
            <a:extLst>
              <a:ext uri="{FF2B5EF4-FFF2-40B4-BE49-F238E27FC236}">
                <a16:creationId xmlns:a16="http://schemas.microsoft.com/office/drawing/2014/main" id="{493DF81A-AB98-998D-5B5C-2C811C025E26}"/>
              </a:ext>
            </a:extLst>
          </p:cNvPr>
          <p:cNvPicPr>
            <a:picLocks noGrp="1" noChangeAspect="1"/>
          </p:cNvPicPr>
          <p:nvPr>
            <p:ph idx="1"/>
          </p:nvPr>
        </p:nvPicPr>
        <p:blipFill>
          <a:blip r:embed="rId2"/>
          <a:stretch>
            <a:fillRect/>
          </a:stretch>
        </p:blipFill>
        <p:spPr>
          <a:xfrm>
            <a:off x="1683488" y="2569535"/>
            <a:ext cx="9115831" cy="4075814"/>
          </a:xfrm>
          <a:prstGeom prst="rect">
            <a:avLst/>
          </a:prstGeom>
        </p:spPr>
      </p:pic>
    </p:spTree>
    <p:extLst>
      <p:ext uri="{BB962C8B-B14F-4D97-AF65-F5344CB8AC3E}">
        <p14:creationId xmlns:p14="http://schemas.microsoft.com/office/powerpoint/2010/main" val="259852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11AD-907B-0D47-B33D-5B764FD25A88}"/>
              </a:ext>
            </a:extLst>
          </p:cNvPr>
          <p:cNvSpPr>
            <a:spLocks noGrp="1"/>
          </p:cNvSpPr>
          <p:nvPr>
            <p:ph type="title"/>
          </p:nvPr>
        </p:nvSpPr>
        <p:spPr/>
        <p:txBody>
          <a:bodyPr/>
          <a:lstStyle/>
          <a:p>
            <a:r>
              <a:rPr lang="sw-KE" dirty="0"/>
              <a:t>Benign calcifications….</a:t>
            </a:r>
            <a:endParaRPr lang="en-US" dirty="0"/>
          </a:p>
        </p:txBody>
      </p:sp>
      <p:pic>
        <p:nvPicPr>
          <p:cNvPr id="6" name="Content Placeholder 5">
            <a:extLst>
              <a:ext uri="{FF2B5EF4-FFF2-40B4-BE49-F238E27FC236}">
                <a16:creationId xmlns:a16="http://schemas.microsoft.com/office/drawing/2014/main" id="{891EB7FD-2285-438A-F5A7-29A5BAC2C057}"/>
              </a:ext>
            </a:extLst>
          </p:cNvPr>
          <p:cNvPicPr>
            <a:picLocks noGrp="1" noChangeAspect="1"/>
          </p:cNvPicPr>
          <p:nvPr>
            <p:ph idx="1"/>
          </p:nvPr>
        </p:nvPicPr>
        <p:blipFill>
          <a:blip r:embed="rId2"/>
          <a:stretch>
            <a:fillRect/>
          </a:stretch>
        </p:blipFill>
        <p:spPr>
          <a:xfrm>
            <a:off x="475652" y="2281076"/>
            <a:ext cx="4459766" cy="3603256"/>
          </a:xfrm>
          <a:prstGeom prst="rect">
            <a:avLst/>
          </a:prstGeom>
        </p:spPr>
      </p:pic>
      <p:pic>
        <p:nvPicPr>
          <p:cNvPr id="9" name="Picture 8">
            <a:extLst>
              <a:ext uri="{FF2B5EF4-FFF2-40B4-BE49-F238E27FC236}">
                <a16:creationId xmlns:a16="http://schemas.microsoft.com/office/drawing/2014/main" id="{72F29A6E-4920-38B2-E91C-88EE8DB49EF4}"/>
              </a:ext>
            </a:extLst>
          </p:cNvPr>
          <p:cNvPicPr>
            <a:picLocks noChangeAspect="1"/>
          </p:cNvPicPr>
          <p:nvPr/>
        </p:nvPicPr>
        <p:blipFill>
          <a:blip r:embed="rId3"/>
          <a:stretch>
            <a:fillRect/>
          </a:stretch>
        </p:blipFill>
        <p:spPr>
          <a:xfrm>
            <a:off x="5535660" y="2281076"/>
            <a:ext cx="5317609" cy="3603256"/>
          </a:xfrm>
          <a:prstGeom prst="rect">
            <a:avLst/>
          </a:prstGeom>
        </p:spPr>
      </p:pic>
    </p:spTree>
    <p:extLst>
      <p:ext uri="{BB962C8B-B14F-4D97-AF65-F5344CB8AC3E}">
        <p14:creationId xmlns:p14="http://schemas.microsoft.com/office/powerpoint/2010/main" val="176610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52EA-BF31-F6B2-83B9-257DE4B8BB4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461BFF4-2352-EA5F-B076-F6DA9CDE4AFF}"/>
              </a:ext>
            </a:extLst>
          </p:cNvPr>
          <p:cNvPicPr>
            <a:picLocks noGrp="1" noChangeAspect="1"/>
          </p:cNvPicPr>
          <p:nvPr>
            <p:ph idx="1"/>
          </p:nvPr>
        </p:nvPicPr>
        <p:blipFill>
          <a:blip r:embed="rId2"/>
          <a:stretch>
            <a:fillRect/>
          </a:stretch>
        </p:blipFill>
        <p:spPr>
          <a:xfrm>
            <a:off x="1430311" y="2215116"/>
            <a:ext cx="4240387" cy="4642884"/>
          </a:xfrm>
          <a:prstGeom prst="rect">
            <a:avLst/>
          </a:prstGeom>
        </p:spPr>
      </p:pic>
      <p:pic>
        <p:nvPicPr>
          <p:cNvPr id="9" name="Picture 8">
            <a:extLst>
              <a:ext uri="{FF2B5EF4-FFF2-40B4-BE49-F238E27FC236}">
                <a16:creationId xmlns:a16="http://schemas.microsoft.com/office/drawing/2014/main" id="{BDCEDC79-460F-1909-1BAB-F274CA2FA904}"/>
              </a:ext>
            </a:extLst>
          </p:cNvPr>
          <p:cNvPicPr>
            <a:picLocks noChangeAspect="1"/>
          </p:cNvPicPr>
          <p:nvPr/>
        </p:nvPicPr>
        <p:blipFill>
          <a:blip r:embed="rId3"/>
          <a:stretch>
            <a:fillRect/>
          </a:stretch>
        </p:blipFill>
        <p:spPr>
          <a:xfrm>
            <a:off x="6236946" y="2215116"/>
            <a:ext cx="4524743" cy="4642884"/>
          </a:xfrm>
          <a:prstGeom prst="rect">
            <a:avLst/>
          </a:prstGeom>
        </p:spPr>
      </p:pic>
    </p:spTree>
    <p:extLst>
      <p:ext uri="{BB962C8B-B14F-4D97-AF65-F5344CB8AC3E}">
        <p14:creationId xmlns:p14="http://schemas.microsoft.com/office/powerpoint/2010/main" val="43139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74A5-A997-CBB8-4717-9B9317E2E55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CF84E29-8B1F-EC0B-D4C9-46F7BDE2FBF7}"/>
              </a:ext>
            </a:extLst>
          </p:cNvPr>
          <p:cNvPicPr>
            <a:picLocks noGrp="1" noChangeAspect="1"/>
          </p:cNvPicPr>
          <p:nvPr>
            <p:ph idx="1"/>
          </p:nvPr>
        </p:nvPicPr>
        <p:blipFill>
          <a:blip r:embed="rId2"/>
          <a:stretch>
            <a:fillRect/>
          </a:stretch>
        </p:blipFill>
        <p:spPr>
          <a:xfrm flipH="1">
            <a:off x="1154951" y="2430130"/>
            <a:ext cx="3718304" cy="3713126"/>
          </a:xfrm>
          <a:prstGeom prst="rect">
            <a:avLst/>
          </a:prstGeom>
        </p:spPr>
      </p:pic>
      <p:pic>
        <p:nvPicPr>
          <p:cNvPr id="9" name="Picture 8">
            <a:extLst>
              <a:ext uri="{FF2B5EF4-FFF2-40B4-BE49-F238E27FC236}">
                <a16:creationId xmlns:a16="http://schemas.microsoft.com/office/drawing/2014/main" id="{F7A601B3-AB31-5EEF-A09B-8225E45C2D55}"/>
              </a:ext>
            </a:extLst>
          </p:cNvPr>
          <p:cNvPicPr>
            <a:picLocks noChangeAspect="1"/>
          </p:cNvPicPr>
          <p:nvPr/>
        </p:nvPicPr>
        <p:blipFill>
          <a:blip r:embed="rId3"/>
          <a:stretch>
            <a:fillRect/>
          </a:stretch>
        </p:blipFill>
        <p:spPr>
          <a:xfrm>
            <a:off x="5044560" y="2185581"/>
            <a:ext cx="5965456" cy="4672419"/>
          </a:xfrm>
          <a:prstGeom prst="rect">
            <a:avLst/>
          </a:prstGeom>
        </p:spPr>
      </p:pic>
    </p:spTree>
    <p:extLst>
      <p:ext uri="{BB962C8B-B14F-4D97-AF65-F5344CB8AC3E}">
        <p14:creationId xmlns:p14="http://schemas.microsoft.com/office/powerpoint/2010/main" val="183671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07B6-F108-CB99-C6A7-9803EB6F51D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D884218-4AD8-98D6-1848-00B9FDA578CA}"/>
              </a:ext>
            </a:extLst>
          </p:cNvPr>
          <p:cNvPicPr>
            <a:picLocks noGrp="1" noChangeAspect="1"/>
          </p:cNvPicPr>
          <p:nvPr>
            <p:ph idx="1"/>
          </p:nvPr>
        </p:nvPicPr>
        <p:blipFill>
          <a:blip r:embed="rId2"/>
          <a:stretch>
            <a:fillRect/>
          </a:stretch>
        </p:blipFill>
        <p:spPr>
          <a:xfrm flipV="1">
            <a:off x="316817" y="2190405"/>
            <a:ext cx="5436337" cy="4372247"/>
          </a:xfrm>
          <a:prstGeom prst="rect">
            <a:avLst/>
          </a:prstGeom>
        </p:spPr>
      </p:pic>
      <p:pic>
        <p:nvPicPr>
          <p:cNvPr id="9" name="Picture 8">
            <a:extLst>
              <a:ext uri="{FF2B5EF4-FFF2-40B4-BE49-F238E27FC236}">
                <a16:creationId xmlns:a16="http://schemas.microsoft.com/office/drawing/2014/main" id="{A7B68CE7-EE2B-3892-FE81-71FFE1AFAC85}"/>
              </a:ext>
            </a:extLst>
          </p:cNvPr>
          <p:cNvPicPr>
            <a:picLocks noChangeAspect="1"/>
          </p:cNvPicPr>
          <p:nvPr/>
        </p:nvPicPr>
        <p:blipFill>
          <a:blip r:embed="rId3"/>
          <a:stretch>
            <a:fillRect/>
          </a:stretch>
        </p:blipFill>
        <p:spPr>
          <a:xfrm>
            <a:off x="6096000" y="2190405"/>
            <a:ext cx="5436337" cy="4372247"/>
          </a:xfrm>
          <a:prstGeom prst="rect">
            <a:avLst/>
          </a:prstGeom>
        </p:spPr>
      </p:pic>
    </p:spTree>
    <p:extLst>
      <p:ext uri="{BB962C8B-B14F-4D97-AF65-F5344CB8AC3E}">
        <p14:creationId xmlns:p14="http://schemas.microsoft.com/office/powerpoint/2010/main" val="105364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9330-50E1-F9AF-7434-3A33F6B5836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6ECECE6-7559-6F3B-8E59-37FE5A962062}"/>
              </a:ext>
            </a:extLst>
          </p:cNvPr>
          <p:cNvPicPr>
            <a:picLocks noGrp="1" noChangeAspect="1"/>
          </p:cNvPicPr>
          <p:nvPr>
            <p:ph idx="1"/>
          </p:nvPr>
        </p:nvPicPr>
        <p:blipFill>
          <a:blip r:embed="rId2"/>
          <a:stretch>
            <a:fillRect/>
          </a:stretch>
        </p:blipFill>
        <p:spPr>
          <a:xfrm>
            <a:off x="1978837" y="2421860"/>
            <a:ext cx="7937530" cy="4193954"/>
          </a:xfrm>
          <a:prstGeom prst="rect">
            <a:avLst/>
          </a:prstGeom>
        </p:spPr>
      </p:pic>
    </p:spTree>
    <p:extLst>
      <p:ext uri="{BB962C8B-B14F-4D97-AF65-F5344CB8AC3E}">
        <p14:creationId xmlns:p14="http://schemas.microsoft.com/office/powerpoint/2010/main" val="23520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D385-5486-5811-395A-7DE1536C1650}"/>
              </a:ext>
            </a:extLst>
          </p:cNvPr>
          <p:cNvSpPr>
            <a:spLocks noGrp="1"/>
          </p:cNvSpPr>
          <p:nvPr>
            <p:ph type="title"/>
          </p:nvPr>
        </p:nvSpPr>
        <p:spPr/>
        <p:txBody>
          <a:bodyPr/>
          <a:lstStyle/>
          <a:p>
            <a:r>
              <a:rPr lang="sw-KE" dirty="0"/>
              <a:t>Suspicious calcifications…</a:t>
            </a:r>
            <a:endParaRPr lang="en-US" dirty="0"/>
          </a:p>
        </p:txBody>
      </p:sp>
      <p:sp>
        <p:nvSpPr>
          <p:cNvPr id="3" name="Content Placeholder 2">
            <a:extLst>
              <a:ext uri="{FF2B5EF4-FFF2-40B4-BE49-F238E27FC236}">
                <a16:creationId xmlns:a16="http://schemas.microsoft.com/office/drawing/2014/main" id="{9AF6F4E5-BC7D-CB99-8B10-7BB5C44EA047}"/>
              </a:ext>
            </a:extLst>
          </p:cNvPr>
          <p:cNvSpPr>
            <a:spLocks noGrp="1"/>
          </p:cNvSpPr>
          <p:nvPr>
            <p:ph idx="1"/>
          </p:nvPr>
        </p:nvSpPr>
        <p:spPr>
          <a:xfrm>
            <a:off x="1090708" y="2869313"/>
            <a:ext cx="8825659" cy="3416300"/>
          </a:xfrm>
        </p:spPr>
        <p:txBody>
          <a:bodyPr/>
          <a:lstStyle/>
          <a:p>
            <a:r>
              <a:rPr lang="en-ZA" b="0" i="0" u="none" strike="noStrike">
                <a:solidFill>
                  <a:srgbClr val="3D3D3D"/>
                </a:solidFill>
                <a:effectLst/>
                <a:latin typeface="Open Sans" panose="020F0502020204030204" pitchFamily="34" charset="0"/>
              </a:rPr>
              <a:t>coarse heterogeneous: irregular, generally 0.5-1 mm</a:t>
            </a:r>
          </a:p>
          <a:p>
            <a:r>
              <a:rPr lang="en-ZA" b="0" i="0" u="none" strike="noStrike">
                <a:solidFill>
                  <a:srgbClr val="41699B"/>
                </a:solidFill>
                <a:effectLst/>
                <a:latin typeface="Open Sans" panose="020F0502020204030204" pitchFamily="34" charset="0"/>
                <a:hlinkClick r:id="rId2"/>
              </a:rPr>
              <a:t>amorphous</a:t>
            </a:r>
            <a:r>
              <a:rPr lang="en-ZA" b="0" i="0" u="none" strike="noStrike">
                <a:solidFill>
                  <a:srgbClr val="3D3D3D"/>
                </a:solidFill>
                <a:effectLst/>
                <a:latin typeface="Open Sans" panose="020F0502020204030204" pitchFamily="34" charset="0"/>
              </a:rPr>
              <a:t>: indistinct and/or small ("powdery", "cloud", or "cottony"), such that another specific shape cannot be determined</a:t>
            </a:r>
          </a:p>
          <a:p>
            <a:r>
              <a:rPr lang="en-ZA" b="0" i="0" u="none" strike="noStrike">
                <a:solidFill>
                  <a:srgbClr val="3D3D3D"/>
                </a:solidFill>
                <a:effectLst/>
                <a:latin typeface="Open Sans" panose="020F0502020204030204" pitchFamily="34" charset="0"/>
              </a:rPr>
              <a:t>fine pleomorphic: variable shape ("shards of glass" or "crushed stone"), generally &lt;0.5 mm</a:t>
            </a:r>
          </a:p>
          <a:p>
            <a:r>
              <a:rPr lang="en-ZA" b="0" i="0" u="none" strike="noStrike">
                <a:solidFill>
                  <a:srgbClr val="3D3D3D"/>
                </a:solidFill>
                <a:effectLst/>
                <a:latin typeface="Open Sans" panose="020F0502020204030204" pitchFamily="34" charset="0"/>
              </a:rPr>
              <a:t>fine linear or fine-linear branching: thin (&lt;0.5 mm), linear, branching or irregularly arranged ("casting")</a:t>
            </a:r>
          </a:p>
        </p:txBody>
      </p:sp>
    </p:spTree>
    <p:extLst>
      <p:ext uri="{BB962C8B-B14F-4D97-AF65-F5344CB8AC3E}">
        <p14:creationId xmlns:p14="http://schemas.microsoft.com/office/powerpoint/2010/main" val="290844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BF73-CFE1-0AFD-2B09-5756A41760C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CF2F3F2-D545-3A02-0C0E-64CBC33CE677}"/>
              </a:ext>
            </a:extLst>
          </p:cNvPr>
          <p:cNvPicPr>
            <a:picLocks noGrp="1" noChangeAspect="1"/>
          </p:cNvPicPr>
          <p:nvPr>
            <p:ph idx="1"/>
          </p:nvPr>
        </p:nvPicPr>
        <p:blipFill>
          <a:blip r:embed="rId2"/>
          <a:stretch>
            <a:fillRect/>
          </a:stretch>
        </p:blipFill>
        <p:spPr>
          <a:xfrm>
            <a:off x="2510465" y="2244651"/>
            <a:ext cx="6822558" cy="4613349"/>
          </a:xfrm>
          <a:prstGeom prst="rect">
            <a:avLst/>
          </a:prstGeom>
        </p:spPr>
      </p:pic>
    </p:spTree>
    <p:extLst>
      <p:ext uri="{BB962C8B-B14F-4D97-AF65-F5344CB8AC3E}">
        <p14:creationId xmlns:p14="http://schemas.microsoft.com/office/powerpoint/2010/main" val="102669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1A94-3324-AB26-5AD4-723622C5B261}"/>
              </a:ext>
            </a:extLst>
          </p:cNvPr>
          <p:cNvSpPr>
            <a:spLocks noGrp="1"/>
          </p:cNvSpPr>
          <p:nvPr>
            <p:ph type="title"/>
          </p:nvPr>
        </p:nvSpPr>
        <p:spPr/>
        <p:txBody>
          <a:bodyPr/>
          <a:lstStyle/>
          <a:p>
            <a:r>
              <a:rPr lang="sw-KE" dirty="0"/>
              <a:t>Classification by distribution…</a:t>
            </a:r>
            <a:endParaRPr lang="en-US" dirty="0"/>
          </a:p>
        </p:txBody>
      </p:sp>
      <p:sp>
        <p:nvSpPr>
          <p:cNvPr id="3" name="Content Placeholder 2">
            <a:extLst>
              <a:ext uri="{FF2B5EF4-FFF2-40B4-BE49-F238E27FC236}">
                <a16:creationId xmlns:a16="http://schemas.microsoft.com/office/drawing/2014/main" id="{ADA83C8C-F402-15A2-8409-A3580992443B}"/>
              </a:ext>
            </a:extLst>
          </p:cNvPr>
          <p:cNvSpPr>
            <a:spLocks noGrp="1"/>
          </p:cNvSpPr>
          <p:nvPr>
            <p:ph idx="1"/>
          </p:nvPr>
        </p:nvSpPr>
        <p:spPr/>
        <p:txBody>
          <a:bodyPr/>
          <a:lstStyle/>
          <a:p>
            <a:r>
              <a:rPr lang="en-ZA" b="0" i="0" u="none" strike="noStrike">
                <a:solidFill>
                  <a:srgbClr val="3D3D3D"/>
                </a:solidFill>
                <a:effectLst/>
                <a:latin typeface="Open Sans" panose="020B0606030504020204" pitchFamily="34" charset="0"/>
              </a:rPr>
              <a:t>diffuse: scattered randomly throughout the breast; almost always benign</a:t>
            </a:r>
          </a:p>
          <a:p>
            <a:r>
              <a:rPr lang="en-ZA" b="0" i="0" u="none" strike="noStrike">
                <a:solidFill>
                  <a:srgbClr val="3D3D3D"/>
                </a:solidFill>
                <a:effectLst/>
                <a:latin typeface="Open Sans" panose="020B0606030504020204" pitchFamily="34" charset="0"/>
              </a:rPr>
              <a:t>regional: scattered in a larger volume (&gt;2 cm in greatest linear dimension) of breast tissue and not in the expected ductal distribution; malignancy is less likely but the overall evaluation also depends on the morphology</a:t>
            </a:r>
          </a:p>
          <a:p>
            <a:r>
              <a:rPr lang="en-ZA" b="0" i="0" u="none" strike="noStrike">
                <a:solidFill>
                  <a:srgbClr val="41699B"/>
                </a:solidFill>
                <a:effectLst/>
                <a:latin typeface="Open Sans" panose="020B0606030504020204" pitchFamily="34" charset="0"/>
                <a:hlinkClick r:id="rId2"/>
              </a:rPr>
              <a:t>grouped</a:t>
            </a:r>
            <a:r>
              <a:rPr lang="en-ZA" b="0" i="0" u="none" strike="noStrike">
                <a:solidFill>
                  <a:srgbClr val="3D3D3D"/>
                </a:solidFill>
                <a:effectLst/>
                <a:latin typeface="Open Sans" panose="020B0606030504020204" pitchFamily="34" charset="0"/>
              </a:rPr>
              <a:t>: a cluster of at least 5 calcifications within 1 cm from each other, in an area at most 2 cm in greatest linear dimension; more likely to be malignant with smaller calcific particle sizes (&lt;1 mm) and suspicious shape</a:t>
            </a:r>
          </a:p>
        </p:txBody>
      </p:sp>
    </p:spTree>
    <p:extLst>
      <p:ext uri="{BB962C8B-B14F-4D97-AF65-F5344CB8AC3E}">
        <p14:creationId xmlns:p14="http://schemas.microsoft.com/office/powerpoint/2010/main" val="394716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BB4E-E5B0-622B-A992-50BCD9EB2B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92A5E6-8ADB-7C72-1B8C-495F8F4F3BBD}"/>
              </a:ext>
            </a:extLst>
          </p:cNvPr>
          <p:cNvSpPr>
            <a:spLocks noGrp="1"/>
          </p:cNvSpPr>
          <p:nvPr>
            <p:ph idx="1"/>
          </p:nvPr>
        </p:nvSpPr>
        <p:spPr/>
        <p:txBody>
          <a:bodyPr/>
          <a:lstStyle/>
          <a:p>
            <a:r>
              <a:rPr lang="en-ZA" b="0" i="0" u="none" strike="noStrike">
                <a:solidFill>
                  <a:srgbClr val="3D3D3D"/>
                </a:solidFill>
                <a:effectLst/>
                <a:latin typeface="Open Sans" panose="020B0606030504020204" pitchFamily="34" charset="0"/>
              </a:rPr>
              <a:t>linear: calcifications arrayed in a line suggestive of deposition along ducts; suspicious if there is not a characteristically benign appearance such as vascular or large rod-like calcifications)</a:t>
            </a:r>
          </a:p>
          <a:p>
            <a:r>
              <a:rPr lang="en-ZA" b="0" i="0" u="none" strike="noStrike">
                <a:solidFill>
                  <a:srgbClr val="3D3D3D"/>
                </a:solidFill>
                <a:effectLst/>
                <a:latin typeface="Open Sans" panose="020B0606030504020204" pitchFamily="34" charset="0"/>
              </a:rPr>
              <a:t>segmental: calcium deposits in ducts and branches of a segment or lobe; suspicious if not characteristically benign such as large rod-like</a:t>
            </a:r>
          </a:p>
        </p:txBody>
      </p:sp>
    </p:spTree>
    <p:extLst>
      <p:ext uri="{BB962C8B-B14F-4D97-AF65-F5344CB8AC3E}">
        <p14:creationId xmlns:p14="http://schemas.microsoft.com/office/powerpoint/2010/main" val="16729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758E-F243-A0ED-31DD-EC5FA7A662C2}"/>
              </a:ext>
            </a:extLst>
          </p:cNvPr>
          <p:cNvSpPr>
            <a:spLocks noGrp="1"/>
          </p:cNvSpPr>
          <p:nvPr>
            <p:ph type="title"/>
          </p:nvPr>
        </p:nvSpPr>
        <p:spPr/>
        <p:txBody>
          <a:bodyPr/>
          <a:lstStyle/>
          <a:p>
            <a:endParaRPr lang="en-US"/>
          </a:p>
        </p:txBody>
      </p:sp>
      <p:pic>
        <p:nvPicPr>
          <p:cNvPr id="5" name="Content Placeholder 5">
            <a:extLst>
              <a:ext uri="{FF2B5EF4-FFF2-40B4-BE49-F238E27FC236}">
                <a16:creationId xmlns:a16="http://schemas.microsoft.com/office/drawing/2014/main" id="{4E5FEED7-5FB9-5A77-95B6-B057C18EB1AB}"/>
              </a:ext>
            </a:extLst>
          </p:cNvPr>
          <p:cNvPicPr>
            <a:picLocks noGrp="1" noChangeAspect="1"/>
          </p:cNvPicPr>
          <p:nvPr>
            <p:ph idx="1"/>
          </p:nvPr>
        </p:nvPicPr>
        <p:blipFill>
          <a:blip r:embed="rId2"/>
          <a:stretch>
            <a:fillRect/>
          </a:stretch>
        </p:blipFill>
        <p:spPr>
          <a:xfrm>
            <a:off x="1447209" y="2456424"/>
            <a:ext cx="8761413" cy="4129855"/>
          </a:xfrm>
          <a:prstGeom prst="rect">
            <a:avLst/>
          </a:prstGeom>
        </p:spPr>
      </p:pic>
    </p:spTree>
    <p:extLst>
      <p:ext uri="{BB962C8B-B14F-4D97-AF65-F5344CB8AC3E}">
        <p14:creationId xmlns:p14="http://schemas.microsoft.com/office/powerpoint/2010/main" val="76906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25E5-5055-CBE0-ABA8-2111E7AB19A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AC8C1D2-1716-9221-495D-53195EC396C6}"/>
              </a:ext>
            </a:extLst>
          </p:cNvPr>
          <p:cNvPicPr>
            <a:picLocks noGrp="1" noChangeAspect="1"/>
          </p:cNvPicPr>
          <p:nvPr>
            <p:ph idx="1"/>
          </p:nvPr>
        </p:nvPicPr>
        <p:blipFill>
          <a:blip r:embed="rId2"/>
          <a:stretch>
            <a:fillRect/>
          </a:stretch>
        </p:blipFill>
        <p:spPr>
          <a:xfrm>
            <a:off x="2156047" y="2274186"/>
            <a:ext cx="7760319" cy="4583813"/>
          </a:xfrm>
          <a:prstGeom prst="rect">
            <a:avLst/>
          </a:prstGeom>
        </p:spPr>
      </p:pic>
    </p:spTree>
    <p:extLst>
      <p:ext uri="{BB962C8B-B14F-4D97-AF65-F5344CB8AC3E}">
        <p14:creationId xmlns:p14="http://schemas.microsoft.com/office/powerpoint/2010/main" val="51399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38FA-1269-507D-B0AC-1247AC33CF2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66CC5FF-009B-35DE-96AE-BC5B71CD7FCC}"/>
              </a:ext>
            </a:extLst>
          </p:cNvPr>
          <p:cNvPicPr>
            <a:picLocks noGrp="1" noChangeAspect="1"/>
          </p:cNvPicPr>
          <p:nvPr>
            <p:ph idx="1"/>
          </p:nvPr>
        </p:nvPicPr>
        <p:blipFill>
          <a:blip r:embed="rId2"/>
          <a:stretch>
            <a:fillRect/>
          </a:stretch>
        </p:blipFill>
        <p:spPr>
          <a:xfrm>
            <a:off x="2185581" y="2303721"/>
            <a:ext cx="6822559" cy="4554279"/>
          </a:xfrm>
          <a:prstGeom prst="rect">
            <a:avLst/>
          </a:prstGeom>
        </p:spPr>
      </p:pic>
    </p:spTree>
    <p:extLst>
      <p:ext uri="{BB962C8B-B14F-4D97-AF65-F5344CB8AC3E}">
        <p14:creationId xmlns:p14="http://schemas.microsoft.com/office/powerpoint/2010/main" val="166991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F957-32A2-D061-1119-8740CD740B5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D1A2353-EF21-79AC-1EA9-AE9B3F929CF0}"/>
              </a:ext>
            </a:extLst>
          </p:cNvPr>
          <p:cNvPicPr>
            <a:picLocks noGrp="1" noChangeAspect="1"/>
          </p:cNvPicPr>
          <p:nvPr>
            <p:ph idx="1"/>
          </p:nvPr>
        </p:nvPicPr>
        <p:blipFill>
          <a:blip r:embed="rId2"/>
          <a:stretch>
            <a:fillRect/>
          </a:stretch>
        </p:blipFill>
        <p:spPr>
          <a:xfrm>
            <a:off x="3307907" y="2451395"/>
            <a:ext cx="4873255" cy="4134884"/>
          </a:xfrm>
          <a:prstGeom prst="rect">
            <a:avLst/>
          </a:prstGeom>
        </p:spPr>
      </p:pic>
    </p:spTree>
    <p:extLst>
      <p:ext uri="{BB962C8B-B14F-4D97-AF65-F5344CB8AC3E}">
        <p14:creationId xmlns:p14="http://schemas.microsoft.com/office/powerpoint/2010/main" val="3012283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ED02-7E23-3BC6-296D-FB99EB10636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433FAA6-1664-390A-039F-6283E8BD816E}"/>
              </a:ext>
            </a:extLst>
          </p:cNvPr>
          <p:cNvPicPr>
            <a:picLocks noGrp="1" noChangeAspect="1"/>
          </p:cNvPicPr>
          <p:nvPr>
            <p:ph idx="1"/>
          </p:nvPr>
        </p:nvPicPr>
        <p:blipFill>
          <a:blip r:embed="rId2"/>
          <a:stretch>
            <a:fillRect/>
          </a:stretch>
        </p:blipFill>
        <p:spPr>
          <a:xfrm>
            <a:off x="2599070" y="2274186"/>
            <a:ext cx="7885814" cy="4583814"/>
          </a:xfrm>
          <a:prstGeom prst="rect">
            <a:avLst/>
          </a:prstGeom>
        </p:spPr>
      </p:pic>
    </p:spTree>
    <p:extLst>
      <p:ext uri="{BB962C8B-B14F-4D97-AF65-F5344CB8AC3E}">
        <p14:creationId xmlns:p14="http://schemas.microsoft.com/office/powerpoint/2010/main" val="377957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F0C3-600C-5BC4-73D1-6F5E537078D4}"/>
              </a:ext>
            </a:extLst>
          </p:cNvPr>
          <p:cNvSpPr>
            <a:spLocks noGrp="1"/>
          </p:cNvSpPr>
          <p:nvPr>
            <p:ph type="title"/>
          </p:nvPr>
        </p:nvSpPr>
        <p:spPr/>
        <p:txBody>
          <a:bodyPr/>
          <a:lstStyle/>
          <a:p>
            <a:r>
              <a:rPr lang="sw-KE" dirty="0"/>
              <a:t>Malignant lesion..</a:t>
            </a:r>
            <a:endParaRPr lang="en-US" dirty="0"/>
          </a:p>
        </p:txBody>
      </p:sp>
      <p:sp>
        <p:nvSpPr>
          <p:cNvPr id="3" name="Content Placeholder 2">
            <a:extLst>
              <a:ext uri="{FF2B5EF4-FFF2-40B4-BE49-F238E27FC236}">
                <a16:creationId xmlns:a16="http://schemas.microsoft.com/office/drawing/2014/main" id="{6CC7EBC7-03A8-D3A3-953C-DC80AF2A9C25}"/>
              </a:ext>
            </a:extLst>
          </p:cNvPr>
          <p:cNvSpPr>
            <a:spLocks noGrp="1"/>
          </p:cNvSpPr>
          <p:nvPr>
            <p:ph idx="1"/>
          </p:nvPr>
        </p:nvSpPr>
        <p:spPr/>
        <p:txBody>
          <a:bodyPr/>
          <a:lstStyle/>
          <a:p>
            <a:r>
              <a:rPr lang="sw-KE" dirty="0"/>
              <a:t>Irreg</a:t>
            </a:r>
            <a:r>
              <a:rPr lang="en-US" dirty="0" err="1"/>
              <a:t>ular</a:t>
            </a:r>
            <a:r>
              <a:rPr lang="en-US" dirty="0"/>
              <a:t> masses with </a:t>
            </a:r>
            <a:r>
              <a:rPr lang="en-US" dirty="0" err="1"/>
              <a:t>spiculated</a:t>
            </a:r>
            <a:r>
              <a:rPr lang="en-US" dirty="0"/>
              <a:t> margins and a den</a:t>
            </a:r>
            <a:r>
              <a:rPr lang="sw-KE" dirty="0"/>
              <a:t>nsity</a:t>
            </a:r>
            <a:r>
              <a:rPr lang="en-US" dirty="0"/>
              <a:t> equal to or higher than the breast parenchyma; </a:t>
            </a:r>
            <a:endParaRPr lang="sw-KE" dirty="0"/>
          </a:p>
          <a:p>
            <a:r>
              <a:rPr lang="en-US" dirty="0"/>
              <a:t>Distortion of the parenchyma or retraction may be a sign of malignancy even if a distinct mass is not visible.</a:t>
            </a:r>
            <a:endParaRPr lang="sw-KE" dirty="0"/>
          </a:p>
          <a:p>
            <a:r>
              <a:rPr lang="en-US" dirty="0"/>
              <a:t>Mammography shows higher sensitivity for ductal </a:t>
            </a:r>
            <a:r>
              <a:rPr lang="en-US" dirty="0" err="1"/>
              <a:t>carci</a:t>
            </a:r>
            <a:r>
              <a:rPr lang="sw-KE" dirty="0"/>
              <a:t>noma</a:t>
            </a:r>
            <a:r>
              <a:rPr lang="en-US" dirty="0"/>
              <a:t> (79.1–80%) than for lobular carcinoma (67.2–72.1%) </a:t>
            </a:r>
            <a:endParaRPr lang="sw-KE" dirty="0"/>
          </a:p>
          <a:p>
            <a:r>
              <a:rPr lang="sw-KE" dirty="0"/>
              <a:t>In</a:t>
            </a:r>
            <a:r>
              <a:rPr lang="en-US" dirty="0"/>
              <a:t> BRCA mutation carriers, the </a:t>
            </a:r>
            <a:r>
              <a:rPr lang="en-US" dirty="0" err="1"/>
              <a:t>tumours</a:t>
            </a:r>
            <a:r>
              <a:rPr lang="en-US" dirty="0"/>
              <a:t> manifest less frequently as </a:t>
            </a:r>
            <a:r>
              <a:rPr lang="en-US" dirty="0" err="1"/>
              <a:t>spiculated</a:t>
            </a:r>
            <a:r>
              <a:rPr lang="en-US" dirty="0"/>
              <a:t> masses or distortions, and the lesions are frequently well circumscribed mimicking benign disease which results in lower sensitivity of mammography</a:t>
            </a:r>
          </a:p>
        </p:txBody>
      </p:sp>
    </p:spTree>
    <p:extLst>
      <p:ext uri="{BB962C8B-B14F-4D97-AF65-F5344CB8AC3E}">
        <p14:creationId xmlns:p14="http://schemas.microsoft.com/office/powerpoint/2010/main" val="285064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F6A6-B4B0-857C-89A5-F359346B3B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1BDE31-29C7-773B-6CBE-2DBDF2943FD1}"/>
              </a:ext>
            </a:extLst>
          </p:cNvPr>
          <p:cNvSpPr>
            <a:spLocks noGrp="1"/>
          </p:cNvSpPr>
          <p:nvPr>
            <p:ph idx="1"/>
          </p:nvPr>
        </p:nvSpPr>
        <p:spPr/>
        <p:txBody>
          <a:bodyPr/>
          <a:lstStyle/>
          <a:p>
            <a:r>
              <a:rPr lang="en-US" dirty="0" err="1"/>
              <a:t>Microcalcifications</a:t>
            </a:r>
            <a:r>
              <a:rPr lang="en-US" dirty="0"/>
              <a:t> are highly suggestive of malignancy if they are amorphous, fine pleomorphic, fine linear with/with- out branching or coarse and heterogeneous. </a:t>
            </a:r>
            <a:endParaRPr lang="sw-KE" dirty="0"/>
          </a:p>
          <a:p>
            <a:r>
              <a:rPr lang="sw-KE" dirty="0"/>
              <a:t>D</a:t>
            </a:r>
            <a:r>
              <a:rPr lang="en-US" dirty="0" err="1"/>
              <a:t>istribution</a:t>
            </a:r>
            <a:r>
              <a:rPr lang="en-US" dirty="0"/>
              <a:t> following ductal anatomy (linear, segmental or regional) is a suspicious feature </a:t>
            </a:r>
            <a:endParaRPr lang="sw-KE" dirty="0"/>
          </a:p>
          <a:p>
            <a:r>
              <a:rPr lang="sw-KE" dirty="0"/>
              <a:t>BRCA classification used to stage the breast lesions</a:t>
            </a:r>
            <a:endParaRPr lang="en-US" dirty="0"/>
          </a:p>
        </p:txBody>
      </p:sp>
    </p:spTree>
    <p:extLst>
      <p:ext uri="{BB962C8B-B14F-4D97-AF65-F5344CB8AC3E}">
        <p14:creationId xmlns:p14="http://schemas.microsoft.com/office/powerpoint/2010/main" val="3012110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7487-5B9D-0F45-A167-C14E59886E8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B7EDE707-CC05-D4A1-63D1-40BB45B6E9C4}"/>
              </a:ext>
            </a:extLst>
          </p:cNvPr>
          <p:cNvPicPr>
            <a:picLocks noGrp="1" noChangeAspect="1"/>
          </p:cNvPicPr>
          <p:nvPr>
            <p:ph idx="1"/>
          </p:nvPr>
        </p:nvPicPr>
        <p:blipFill>
          <a:blip r:embed="rId2"/>
          <a:stretch>
            <a:fillRect/>
          </a:stretch>
        </p:blipFill>
        <p:spPr>
          <a:xfrm>
            <a:off x="3042093" y="2468032"/>
            <a:ext cx="5582093" cy="4389968"/>
          </a:xfrm>
          <a:prstGeom prst="rect">
            <a:avLst/>
          </a:prstGeom>
        </p:spPr>
      </p:pic>
    </p:spTree>
    <p:extLst>
      <p:ext uri="{BB962C8B-B14F-4D97-AF65-F5344CB8AC3E}">
        <p14:creationId xmlns:p14="http://schemas.microsoft.com/office/powerpoint/2010/main" val="1805231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98FE-BA72-4ABA-BB26-13506C8B29E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1A91060-D5D6-056E-CFCC-E560567201E3}"/>
              </a:ext>
            </a:extLst>
          </p:cNvPr>
          <p:cNvPicPr>
            <a:picLocks noGrp="1" noChangeAspect="1"/>
          </p:cNvPicPr>
          <p:nvPr>
            <p:ph idx="1"/>
          </p:nvPr>
        </p:nvPicPr>
        <p:blipFill>
          <a:blip r:embed="rId2"/>
          <a:stretch>
            <a:fillRect/>
          </a:stretch>
        </p:blipFill>
        <p:spPr>
          <a:xfrm>
            <a:off x="961430" y="2201293"/>
            <a:ext cx="9148460" cy="4420428"/>
          </a:xfrm>
          <a:prstGeom prst="rect">
            <a:avLst/>
          </a:prstGeom>
        </p:spPr>
      </p:pic>
    </p:spTree>
    <p:extLst>
      <p:ext uri="{BB962C8B-B14F-4D97-AF65-F5344CB8AC3E}">
        <p14:creationId xmlns:p14="http://schemas.microsoft.com/office/powerpoint/2010/main" val="1465105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Ultrasound..</a:t>
            </a:r>
          </a:p>
        </p:txBody>
      </p:sp>
      <p:sp>
        <p:nvSpPr>
          <p:cNvPr id="3" name="Content Placeholder 2"/>
          <p:cNvSpPr>
            <a:spLocks noGrp="1"/>
          </p:cNvSpPr>
          <p:nvPr>
            <p:ph idx="1"/>
          </p:nvPr>
        </p:nvSpPr>
        <p:spPr/>
        <p:txBody>
          <a:bodyPr>
            <a:normAutofit fontScale="92500"/>
          </a:bodyPr>
          <a:lstStyle/>
          <a:p>
            <a:r>
              <a:rPr lang="en-GB" dirty="0"/>
              <a:t>Uses  high- frequency acoustic waves; For breast imaging, linear transducers with a frequency of 10–12 MHz are recommended</a:t>
            </a:r>
          </a:p>
          <a:p>
            <a:r>
              <a:rPr lang="en-GB" dirty="0"/>
              <a:t>Indications for Breast Ultrasound</a:t>
            </a:r>
          </a:p>
          <a:p>
            <a:pPr marL="0" indent="0">
              <a:buNone/>
            </a:pPr>
            <a:r>
              <a:rPr lang="en-GB" dirty="0"/>
              <a:t>-Adjunct to screening mammography</a:t>
            </a:r>
          </a:p>
          <a:p>
            <a:pPr marL="0" indent="0">
              <a:buNone/>
            </a:pPr>
            <a:r>
              <a:rPr lang="en-GB" dirty="0"/>
              <a:t>- Confirmation and characterisation of abnormalities found in other modalities </a:t>
            </a:r>
          </a:p>
          <a:p>
            <a:pPr marL="0" indent="0">
              <a:buNone/>
            </a:pPr>
            <a:r>
              <a:rPr lang="en-GB" dirty="0"/>
              <a:t>-Axillary staging </a:t>
            </a:r>
          </a:p>
          <a:p>
            <a:pPr marL="0" indent="0">
              <a:buNone/>
            </a:pPr>
            <a:r>
              <a:rPr lang="en-GB" dirty="0"/>
              <a:t>-Evaluation of breast implants </a:t>
            </a:r>
          </a:p>
          <a:p>
            <a:pPr marL="0" indent="0">
              <a:buNone/>
            </a:pPr>
            <a:r>
              <a:rPr lang="en-GB" dirty="0"/>
              <a:t>- Guidance of interventional procedures in the breast and axilla </a:t>
            </a:r>
          </a:p>
          <a:p>
            <a:pPr marL="0" indent="0">
              <a:buNone/>
            </a:pPr>
            <a:r>
              <a:rPr lang="en-GB" dirty="0"/>
              <a:t>- Evaluation of young, pregnant and breastfeeding patients with clinical symptoms </a:t>
            </a:r>
          </a:p>
          <a:p>
            <a:pPr marL="0" indent="0">
              <a:buNone/>
            </a:pPr>
            <a:endParaRPr lang="en-GB" dirty="0"/>
          </a:p>
          <a:p>
            <a:endParaRPr lang="en-GB" dirty="0"/>
          </a:p>
        </p:txBody>
      </p:sp>
    </p:spTree>
    <p:extLst>
      <p:ext uri="{BB962C8B-B14F-4D97-AF65-F5344CB8AC3E}">
        <p14:creationId xmlns:p14="http://schemas.microsoft.com/office/powerpoint/2010/main" val="2591863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Malignant lesion..</a:t>
            </a:r>
            <a:endParaRPr lang="en-GB" dirty="0"/>
          </a:p>
        </p:txBody>
      </p:sp>
      <p:sp>
        <p:nvSpPr>
          <p:cNvPr id="3" name="Content Placeholder 2"/>
          <p:cNvSpPr>
            <a:spLocks noGrp="1"/>
          </p:cNvSpPr>
          <p:nvPr>
            <p:ph idx="1"/>
          </p:nvPr>
        </p:nvSpPr>
        <p:spPr>
          <a:xfrm>
            <a:off x="1122830" y="2468032"/>
            <a:ext cx="8825659" cy="3416300"/>
          </a:xfrm>
        </p:spPr>
        <p:txBody>
          <a:bodyPr>
            <a:normAutofit/>
          </a:bodyPr>
          <a:lstStyle/>
          <a:p>
            <a:endParaRPr lang="en-GB" dirty="0"/>
          </a:p>
          <a:p>
            <a:r>
              <a:rPr lang="en-GB" dirty="0"/>
              <a:t>hypoechoic masses </a:t>
            </a:r>
          </a:p>
          <a:p>
            <a:r>
              <a:rPr lang="en-GB" dirty="0"/>
              <a:t> irregular shape.</a:t>
            </a:r>
          </a:p>
          <a:p>
            <a:r>
              <a:rPr lang="en-GB" dirty="0"/>
              <a:t> poorly circumscribed (</a:t>
            </a:r>
            <a:r>
              <a:rPr lang="en-GB" dirty="0" err="1"/>
              <a:t>spiculated</a:t>
            </a:r>
            <a:r>
              <a:rPr lang="en-GB" dirty="0"/>
              <a:t> or lobulated) margins </a:t>
            </a:r>
          </a:p>
          <a:p>
            <a:r>
              <a:rPr lang="en-GB" dirty="0"/>
              <a:t>orientation non-parallel to the chest wall/skin (taller-than-wide)</a:t>
            </a:r>
          </a:p>
          <a:p>
            <a:r>
              <a:rPr lang="en-GB" dirty="0"/>
              <a:t>posterior shadowing</a:t>
            </a:r>
          </a:p>
        </p:txBody>
      </p:sp>
    </p:spTree>
    <p:extLst>
      <p:ext uri="{BB962C8B-B14F-4D97-AF65-F5344CB8AC3E}">
        <p14:creationId xmlns:p14="http://schemas.microsoft.com/office/powerpoint/2010/main" val="426092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Mammography…</a:t>
            </a:r>
          </a:p>
        </p:txBody>
      </p:sp>
      <p:sp>
        <p:nvSpPr>
          <p:cNvPr id="3" name="Content Placeholder 2"/>
          <p:cNvSpPr>
            <a:spLocks noGrp="1"/>
          </p:cNvSpPr>
          <p:nvPr>
            <p:ph idx="1"/>
          </p:nvPr>
        </p:nvSpPr>
        <p:spPr/>
        <p:txBody>
          <a:bodyPr>
            <a:normAutofit/>
          </a:bodyPr>
          <a:lstStyle/>
          <a:p>
            <a:r>
              <a:rPr lang="en-GB" dirty="0"/>
              <a:t>The primary imaging modality for  breast</a:t>
            </a:r>
          </a:p>
          <a:p>
            <a:r>
              <a:rPr lang="en-GB" dirty="0"/>
              <a:t>Differentiates tissues based on their density using low-energy ionising radiation. </a:t>
            </a:r>
          </a:p>
          <a:p>
            <a:r>
              <a:rPr lang="en-GB" dirty="0"/>
              <a:t>Compression of the breast provides an even distribution of the tissue, improves contrast of the image, reduces radiation dose and helps remove artefacts.</a:t>
            </a:r>
          </a:p>
          <a:p>
            <a:r>
              <a:rPr lang="en-GB" dirty="0"/>
              <a:t>For standard examination of the breast, two views of are obtained – </a:t>
            </a:r>
            <a:r>
              <a:rPr lang="en-GB" dirty="0" err="1"/>
              <a:t>craniocaudal</a:t>
            </a:r>
            <a:r>
              <a:rPr lang="en-GB" dirty="0"/>
              <a:t> (CC) and </a:t>
            </a:r>
            <a:r>
              <a:rPr lang="en-GB" dirty="0" err="1"/>
              <a:t>medio</a:t>
            </a:r>
            <a:r>
              <a:rPr lang="en-GB" dirty="0"/>
              <a:t>-lateral oblique (MLO at a 45° angle). </a:t>
            </a:r>
          </a:p>
        </p:txBody>
      </p:sp>
    </p:spTree>
    <p:extLst>
      <p:ext uri="{BB962C8B-B14F-4D97-AF65-F5344CB8AC3E}">
        <p14:creationId xmlns:p14="http://schemas.microsoft.com/office/powerpoint/2010/main" val="3331776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Benign lesions are usually oval, circumscribed, with a parallel orientation and homogeneous echo pattern with no posterior features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516047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17B5-E793-AE93-FE48-53571133F3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35B7FE-A1D6-888D-0B37-CA1F3A58A6D0}"/>
              </a:ext>
            </a:extLst>
          </p:cNvPr>
          <p:cNvSpPr>
            <a:spLocks noGrp="1"/>
          </p:cNvSpPr>
          <p:nvPr>
            <p:ph idx="1"/>
          </p:nvPr>
        </p:nvSpPr>
        <p:spPr/>
        <p:txBody>
          <a:bodyPr/>
          <a:lstStyle/>
          <a:p>
            <a:endParaRPr lang="en-ZA" b="0" i="0" u="none" strike="noStrike">
              <a:solidFill>
                <a:srgbClr val="F1F3F4"/>
              </a:solidFill>
              <a:effectLst/>
              <a:latin typeface="Roboto" panose="02000000000000000000" pitchFamily="2" charset="0"/>
            </a:endParaRPr>
          </a:p>
          <a:p>
            <a:br>
              <a:rPr lang="en-ZA"/>
            </a:br>
            <a:endParaRPr lang="en-US"/>
          </a:p>
        </p:txBody>
      </p:sp>
      <p:pic>
        <p:nvPicPr>
          <p:cNvPr id="6" name="Picture 5">
            <a:extLst>
              <a:ext uri="{FF2B5EF4-FFF2-40B4-BE49-F238E27FC236}">
                <a16:creationId xmlns:a16="http://schemas.microsoft.com/office/drawing/2014/main" id="{98DD8F32-13FC-FA5F-2E61-CD342884F4C4}"/>
              </a:ext>
            </a:extLst>
          </p:cNvPr>
          <p:cNvPicPr>
            <a:picLocks noChangeAspect="1"/>
          </p:cNvPicPr>
          <p:nvPr/>
        </p:nvPicPr>
        <p:blipFill>
          <a:blip r:embed="rId2"/>
          <a:stretch>
            <a:fillRect/>
          </a:stretch>
        </p:blipFill>
        <p:spPr>
          <a:xfrm>
            <a:off x="2211387" y="2520949"/>
            <a:ext cx="7704979" cy="4065329"/>
          </a:xfrm>
          <a:prstGeom prst="rect">
            <a:avLst/>
          </a:prstGeom>
        </p:spPr>
      </p:pic>
    </p:spTree>
    <p:extLst>
      <p:ext uri="{BB962C8B-B14F-4D97-AF65-F5344CB8AC3E}">
        <p14:creationId xmlns:p14="http://schemas.microsoft.com/office/powerpoint/2010/main" val="96531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A804-7D7F-7F42-D820-79114BAA33C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9A2206A-A18F-3CF3-D1E0-71D3C8A5231C}"/>
              </a:ext>
            </a:extLst>
          </p:cNvPr>
          <p:cNvPicPr>
            <a:picLocks noGrp="1" noChangeAspect="1"/>
          </p:cNvPicPr>
          <p:nvPr>
            <p:ph idx="1"/>
          </p:nvPr>
        </p:nvPicPr>
        <p:blipFill>
          <a:blip r:embed="rId2"/>
          <a:stretch>
            <a:fillRect/>
          </a:stretch>
        </p:blipFill>
        <p:spPr>
          <a:xfrm>
            <a:off x="1154954" y="2526708"/>
            <a:ext cx="4072720" cy="4089106"/>
          </a:xfrm>
          <a:prstGeom prst="rect">
            <a:avLst/>
          </a:prstGeom>
        </p:spPr>
      </p:pic>
      <p:pic>
        <p:nvPicPr>
          <p:cNvPr id="9" name="Picture 8">
            <a:extLst>
              <a:ext uri="{FF2B5EF4-FFF2-40B4-BE49-F238E27FC236}">
                <a16:creationId xmlns:a16="http://schemas.microsoft.com/office/drawing/2014/main" id="{72E02100-5B9C-E419-4E1F-1775B7A179D8}"/>
              </a:ext>
            </a:extLst>
          </p:cNvPr>
          <p:cNvPicPr>
            <a:picLocks noChangeAspect="1"/>
          </p:cNvPicPr>
          <p:nvPr/>
        </p:nvPicPr>
        <p:blipFill>
          <a:blip r:embed="rId3"/>
          <a:stretch>
            <a:fillRect/>
          </a:stretch>
        </p:blipFill>
        <p:spPr>
          <a:xfrm>
            <a:off x="6728048" y="2526708"/>
            <a:ext cx="4761022" cy="3882362"/>
          </a:xfrm>
          <a:prstGeom prst="rect">
            <a:avLst/>
          </a:prstGeom>
        </p:spPr>
      </p:pic>
    </p:spTree>
    <p:extLst>
      <p:ext uri="{BB962C8B-B14F-4D97-AF65-F5344CB8AC3E}">
        <p14:creationId xmlns:p14="http://schemas.microsoft.com/office/powerpoint/2010/main" val="3078690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 Benign lesion does not require biopsy, follow-up within a short time interval  especially in younger women and lesions smaller than 2 cm is suffice.</a:t>
            </a:r>
          </a:p>
          <a:p>
            <a:r>
              <a:rPr lang="en-GB" dirty="0"/>
              <a:t>If there is a marked increase in size or if descriptive characteristics is not typically benign, performed biopsy as some malignant tumours (especially in young women) may mimic benign lesions. </a:t>
            </a:r>
          </a:p>
          <a:p>
            <a:r>
              <a:rPr lang="en-GB" dirty="0"/>
              <a:t>These may include medullary  cancers, high-grade cancers or mucinous cancers which can have appearance similar to cysts or </a:t>
            </a:r>
            <a:r>
              <a:rPr lang="en-GB" dirty="0" err="1"/>
              <a:t>fibroadenomas</a:t>
            </a:r>
            <a:r>
              <a:rPr lang="en-GB" dirty="0"/>
              <a:t>. The finding on </a:t>
            </a:r>
            <a:r>
              <a:rPr lang="sw-KE" dirty="0"/>
              <a:t>Us</a:t>
            </a:r>
            <a:endParaRPr lang="en-GB" dirty="0"/>
          </a:p>
        </p:txBody>
      </p:sp>
    </p:spTree>
    <p:extLst>
      <p:ext uri="{BB962C8B-B14F-4D97-AF65-F5344CB8AC3E}">
        <p14:creationId xmlns:p14="http://schemas.microsoft.com/office/powerpoint/2010/main" val="1508944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91AD-3C35-CA19-05DE-A1056252E257}"/>
              </a:ext>
            </a:extLst>
          </p:cNvPr>
          <p:cNvSpPr>
            <a:spLocks noGrp="1"/>
          </p:cNvSpPr>
          <p:nvPr>
            <p:ph type="title"/>
          </p:nvPr>
        </p:nvSpPr>
        <p:spPr/>
        <p:txBody>
          <a:bodyPr/>
          <a:lstStyle/>
          <a:p>
            <a:r>
              <a:rPr lang="sw-KE"/>
              <a:t>Medullary breast ca on Mmg &amp; Us..</a:t>
            </a:r>
            <a:endParaRPr lang="en-US" dirty="0"/>
          </a:p>
        </p:txBody>
      </p:sp>
      <p:pic>
        <p:nvPicPr>
          <p:cNvPr id="6" name="Content Placeholder 5">
            <a:extLst>
              <a:ext uri="{FF2B5EF4-FFF2-40B4-BE49-F238E27FC236}">
                <a16:creationId xmlns:a16="http://schemas.microsoft.com/office/drawing/2014/main" id="{D88F0788-0506-9E19-727E-21E297428EC4}"/>
              </a:ext>
            </a:extLst>
          </p:cNvPr>
          <p:cNvPicPr>
            <a:picLocks noGrp="1" noChangeAspect="1"/>
          </p:cNvPicPr>
          <p:nvPr>
            <p:ph idx="1"/>
          </p:nvPr>
        </p:nvPicPr>
        <p:blipFill>
          <a:blip r:embed="rId2"/>
          <a:stretch>
            <a:fillRect/>
          </a:stretch>
        </p:blipFill>
        <p:spPr>
          <a:xfrm>
            <a:off x="3278372" y="2776279"/>
            <a:ext cx="6349999" cy="3691861"/>
          </a:xfrm>
          <a:prstGeom prst="rect">
            <a:avLst/>
          </a:prstGeom>
        </p:spPr>
      </p:pic>
    </p:spTree>
    <p:extLst>
      <p:ext uri="{BB962C8B-B14F-4D97-AF65-F5344CB8AC3E}">
        <p14:creationId xmlns:p14="http://schemas.microsoft.com/office/powerpoint/2010/main" val="4122185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FF2B-B7C0-53F5-7DB9-5BEB4F973265}"/>
              </a:ext>
            </a:extLst>
          </p:cNvPr>
          <p:cNvSpPr>
            <a:spLocks noGrp="1"/>
          </p:cNvSpPr>
          <p:nvPr>
            <p:ph type="title"/>
          </p:nvPr>
        </p:nvSpPr>
        <p:spPr/>
        <p:txBody>
          <a:bodyPr/>
          <a:lstStyle/>
          <a:p>
            <a:r>
              <a:rPr lang="sw-KE" dirty="0"/>
              <a:t>Mucinous tumor on us..</a:t>
            </a:r>
            <a:endParaRPr lang="en-US" dirty="0"/>
          </a:p>
        </p:txBody>
      </p:sp>
      <p:pic>
        <p:nvPicPr>
          <p:cNvPr id="6" name="Content Placeholder 5">
            <a:extLst>
              <a:ext uri="{FF2B5EF4-FFF2-40B4-BE49-F238E27FC236}">
                <a16:creationId xmlns:a16="http://schemas.microsoft.com/office/drawing/2014/main" id="{B4894E5C-FDC4-E7FB-ED0E-3788E203F138}"/>
              </a:ext>
            </a:extLst>
          </p:cNvPr>
          <p:cNvPicPr>
            <a:picLocks noGrp="1" noChangeAspect="1"/>
          </p:cNvPicPr>
          <p:nvPr>
            <p:ph idx="1"/>
          </p:nvPr>
        </p:nvPicPr>
        <p:blipFill>
          <a:blip r:embed="rId2"/>
          <a:stretch>
            <a:fillRect/>
          </a:stretch>
        </p:blipFill>
        <p:spPr>
          <a:xfrm flipH="1">
            <a:off x="3250701" y="2722035"/>
            <a:ext cx="3660461" cy="3660461"/>
          </a:xfrm>
          <a:prstGeom prst="rect">
            <a:avLst/>
          </a:prstGeom>
        </p:spPr>
      </p:pic>
    </p:spTree>
    <p:extLst>
      <p:ext uri="{BB962C8B-B14F-4D97-AF65-F5344CB8AC3E}">
        <p14:creationId xmlns:p14="http://schemas.microsoft.com/office/powerpoint/2010/main" val="148048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In BRCA mutation carriers, any new focal lesion should be biopsied despite its benign appearance in ultrasound. </a:t>
            </a:r>
          </a:p>
          <a:p>
            <a:r>
              <a:rPr lang="en-GB" dirty="0"/>
              <a:t> </a:t>
            </a:r>
            <a:r>
              <a:rPr lang="en-GB" dirty="0" err="1"/>
              <a:t>Assesing</a:t>
            </a:r>
            <a:r>
              <a:rPr lang="en-GB" dirty="0"/>
              <a:t> the axilla: cortical thickening (&gt;3 mm) is present especially compression or displacement of the hilum </a:t>
            </a:r>
          </a:p>
          <a:p>
            <a:r>
              <a:rPr lang="en-GB" dirty="0"/>
              <a:t> Uniform cortical thickening may be suggestive reactive changes, immunological/systemic inflammatory disease or haematological malignancy such as lymphoma or chronic lymphocytic leukaemia (CLL)</a:t>
            </a:r>
          </a:p>
          <a:p>
            <a:r>
              <a:rPr lang="en-GB" dirty="0"/>
              <a:t>Ultrasound is also used for guidance of lymph node biopsy and fine needle aspiration </a:t>
            </a:r>
          </a:p>
        </p:txBody>
      </p:sp>
    </p:spTree>
    <p:extLst>
      <p:ext uri="{BB962C8B-B14F-4D97-AF65-F5344CB8AC3E}">
        <p14:creationId xmlns:p14="http://schemas.microsoft.com/office/powerpoint/2010/main" val="3354451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E70AF388-3376-7367-D8C8-52703BD9A68D}"/>
              </a:ext>
            </a:extLst>
          </p:cNvPr>
          <p:cNvPicPr>
            <a:picLocks noGrp="1" noChangeAspect="1"/>
          </p:cNvPicPr>
          <p:nvPr>
            <p:ph idx="1"/>
          </p:nvPr>
        </p:nvPicPr>
        <p:blipFill>
          <a:blip r:embed="rId2"/>
          <a:stretch>
            <a:fillRect/>
          </a:stretch>
        </p:blipFill>
        <p:spPr>
          <a:xfrm>
            <a:off x="1476743" y="2152648"/>
            <a:ext cx="4619257" cy="4705351"/>
          </a:xfrm>
          <a:prstGeom prst="rect">
            <a:avLst/>
          </a:prstGeom>
        </p:spPr>
      </p:pic>
      <p:pic>
        <p:nvPicPr>
          <p:cNvPr id="8" name="Content Placeholder 5">
            <a:extLst>
              <a:ext uri="{FF2B5EF4-FFF2-40B4-BE49-F238E27FC236}">
                <a16:creationId xmlns:a16="http://schemas.microsoft.com/office/drawing/2014/main" id="{B6CA5CBE-8464-073B-4790-90E3B99B28BD}"/>
              </a:ext>
            </a:extLst>
          </p:cNvPr>
          <p:cNvPicPr>
            <a:picLocks noChangeAspect="1"/>
          </p:cNvPicPr>
          <p:nvPr/>
        </p:nvPicPr>
        <p:blipFill>
          <a:blip r:embed="rId3"/>
          <a:stretch>
            <a:fillRect/>
          </a:stretch>
        </p:blipFill>
        <p:spPr>
          <a:xfrm>
            <a:off x="6822558" y="2510466"/>
            <a:ext cx="5134319" cy="3987208"/>
          </a:xfrm>
          <a:prstGeom prst="rect">
            <a:avLst/>
          </a:prstGeom>
        </p:spPr>
      </p:pic>
    </p:spTree>
    <p:extLst>
      <p:ext uri="{BB962C8B-B14F-4D97-AF65-F5344CB8AC3E}">
        <p14:creationId xmlns:p14="http://schemas.microsoft.com/office/powerpoint/2010/main" val="1402342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 name="Content Placeholder 10">
            <a:extLst>
              <a:ext uri="{FF2B5EF4-FFF2-40B4-BE49-F238E27FC236}">
                <a16:creationId xmlns:a16="http://schemas.microsoft.com/office/drawing/2014/main" id="{D3679334-1DD1-5266-83B7-484559B3D269}"/>
              </a:ext>
            </a:extLst>
          </p:cNvPr>
          <p:cNvPicPr>
            <a:picLocks noGrp="1" noChangeAspect="1"/>
          </p:cNvPicPr>
          <p:nvPr>
            <p:ph idx="1"/>
          </p:nvPr>
        </p:nvPicPr>
        <p:blipFill>
          <a:blip r:embed="rId2"/>
          <a:stretch>
            <a:fillRect/>
          </a:stretch>
        </p:blipFill>
        <p:spPr>
          <a:xfrm>
            <a:off x="2037907" y="2746743"/>
            <a:ext cx="8328837" cy="3426047"/>
          </a:xfrm>
          <a:prstGeom prst="rect">
            <a:avLst/>
          </a:prstGeom>
        </p:spPr>
      </p:pic>
    </p:spTree>
    <p:extLst>
      <p:ext uri="{BB962C8B-B14F-4D97-AF65-F5344CB8AC3E}">
        <p14:creationId xmlns:p14="http://schemas.microsoft.com/office/powerpoint/2010/main" val="2579343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BFA9-B9C9-78B3-FE68-00A8775CED28}"/>
              </a:ext>
            </a:extLst>
          </p:cNvPr>
          <p:cNvSpPr>
            <a:spLocks noGrp="1"/>
          </p:cNvSpPr>
          <p:nvPr>
            <p:ph type="title"/>
          </p:nvPr>
        </p:nvSpPr>
        <p:spPr/>
        <p:txBody>
          <a:bodyPr/>
          <a:lstStyle/>
          <a:p>
            <a:r>
              <a:rPr lang="sw-KE" dirty="0"/>
              <a:t>Mri…</a:t>
            </a:r>
            <a:endParaRPr lang="en-US" dirty="0"/>
          </a:p>
        </p:txBody>
      </p:sp>
      <p:pic>
        <p:nvPicPr>
          <p:cNvPr id="6" name="Content Placeholder 5">
            <a:extLst>
              <a:ext uri="{FF2B5EF4-FFF2-40B4-BE49-F238E27FC236}">
                <a16:creationId xmlns:a16="http://schemas.microsoft.com/office/drawing/2014/main" id="{F57296FA-AB4E-84F8-7050-0B36D7E03F2A}"/>
              </a:ext>
            </a:extLst>
          </p:cNvPr>
          <p:cNvPicPr>
            <a:picLocks noGrp="1" noChangeAspect="1"/>
          </p:cNvPicPr>
          <p:nvPr>
            <p:ph idx="1"/>
          </p:nvPr>
        </p:nvPicPr>
        <p:blipFill>
          <a:blip r:embed="rId2"/>
          <a:stretch>
            <a:fillRect/>
          </a:stretch>
        </p:blipFill>
        <p:spPr>
          <a:xfrm>
            <a:off x="2599070" y="2628605"/>
            <a:ext cx="5936511" cy="3987209"/>
          </a:xfrm>
          <a:prstGeom prst="rect">
            <a:avLst/>
          </a:prstGeom>
        </p:spPr>
      </p:pic>
    </p:spTree>
    <p:extLst>
      <p:ext uri="{BB962C8B-B14F-4D97-AF65-F5344CB8AC3E}">
        <p14:creationId xmlns:p14="http://schemas.microsoft.com/office/powerpoint/2010/main" val="131559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 To evaluate the image two views are vital to differentiate artefacts from true lesions. If an asymmetric density is visible only in one view, it is most likely caused by superimposition of normal breast tissue; real lesions typically appear in both views.</a:t>
            </a:r>
          </a:p>
          <a:p>
            <a:pPr marL="0" indent="0">
              <a:buNone/>
            </a:pPr>
            <a:endParaRPr lang="en-GB" dirty="0"/>
          </a:p>
          <a:p>
            <a:r>
              <a:rPr lang="en-GB" dirty="0"/>
              <a:t> Comparison of new and previous images is essential for detecting pathology, especially in the screening setting, where a subtle change of focal breast density may be the first and only sign of malignancy.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28903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MRI…</a:t>
            </a:r>
          </a:p>
        </p:txBody>
      </p:sp>
      <p:sp>
        <p:nvSpPr>
          <p:cNvPr id="3" name="Content Placeholder 2"/>
          <p:cNvSpPr>
            <a:spLocks noGrp="1"/>
          </p:cNvSpPr>
          <p:nvPr>
            <p:ph idx="1"/>
          </p:nvPr>
        </p:nvSpPr>
        <p:spPr/>
        <p:txBody>
          <a:bodyPr/>
          <a:lstStyle/>
          <a:p>
            <a:r>
              <a:rPr lang="en-GB" dirty="0"/>
              <a:t>1.5 Tesla device ;dedicated breast coil; Gadolinium-based contrast media is used </a:t>
            </a:r>
          </a:p>
          <a:p>
            <a:r>
              <a:rPr lang="en-GB" dirty="0"/>
              <a:t>Contraindications to MRI </a:t>
            </a:r>
          </a:p>
          <a:p>
            <a:pPr marL="0" indent="0">
              <a:buNone/>
            </a:pPr>
            <a:r>
              <a:rPr lang="en-GB" dirty="0"/>
              <a:t>- implanted pacemakers </a:t>
            </a:r>
          </a:p>
          <a:p>
            <a:pPr marL="0" indent="0">
              <a:buNone/>
            </a:pPr>
            <a:r>
              <a:rPr lang="en-GB" dirty="0"/>
              <a:t>-implanted metallic material (e.g. cochlear implants, vascular stents and clips) </a:t>
            </a:r>
          </a:p>
          <a:p>
            <a:pPr marL="0" indent="0">
              <a:buNone/>
            </a:pPr>
            <a:r>
              <a:rPr lang="en-GB" dirty="0"/>
              <a:t>- Claustrophobia </a:t>
            </a:r>
          </a:p>
          <a:p>
            <a:pPr marL="0" indent="0">
              <a:buNone/>
            </a:pPr>
            <a:r>
              <a:rPr lang="en-GB" dirty="0"/>
              <a:t>-Allergies to MRI contrast media and impaired renal function</a:t>
            </a:r>
          </a:p>
          <a:p>
            <a:pPr marL="0" indent="0">
              <a:buNone/>
            </a:pPr>
            <a:r>
              <a:rPr lang="en-GB" dirty="0"/>
              <a:t>-Pregnancy and lactation</a:t>
            </a:r>
          </a:p>
          <a:p>
            <a:endParaRPr lang="en-GB" dirty="0"/>
          </a:p>
        </p:txBody>
      </p:sp>
    </p:spTree>
    <p:extLst>
      <p:ext uri="{BB962C8B-B14F-4D97-AF65-F5344CB8AC3E}">
        <p14:creationId xmlns:p14="http://schemas.microsoft.com/office/powerpoint/2010/main" val="611686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Scanning time using the full protocol ranges between 15 and 30 minutes and usually includes: </a:t>
            </a:r>
          </a:p>
          <a:p>
            <a:r>
              <a:rPr lang="en-GB" dirty="0"/>
              <a:t>T2-weighted images (T2WI) with/without fat suppression. </a:t>
            </a:r>
          </a:p>
          <a:p>
            <a:r>
              <a:rPr lang="en-GB" dirty="0"/>
              <a:t> T1-weighted images (T1WI) without contrast. </a:t>
            </a:r>
          </a:p>
          <a:p>
            <a:r>
              <a:rPr lang="en-GB" dirty="0"/>
              <a:t> Dynamic T1WI after contrast media administration – series of scans with duration of 40–60s, 5–8 repetitions, images with/without fat suppression. Image subtraction supports visualisation of areas of contrast uptake. </a:t>
            </a:r>
          </a:p>
        </p:txBody>
      </p:sp>
    </p:spTree>
    <p:extLst>
      <p:ext uri="{BB962C8B-B14F-4D97-AF65-F5344CB8AC3E}">
        <p14:creationId xmlns:p14="http://schemas.microsoft.com/office/powerpoint/2010/main" val="3593475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Malignant lesions tend to enhance early; they are typically seen in the early dynamic T1WI with contrast. </a:t>
            </a:r>
          </a:p>
          <a:p>
            <a:r>
              <a:rPr lang="en-GB" dirty="0"/>
              <a:t> T2WI enhances the signal of fluid; oedema, fluid collections and liquid content of the lesions are easily visible. In T2WI malignant tumours are typically darker, while benign lesions appear brighter</a:t>
            </a:r>
          </a:p>
        </p:txBody>
      </p:sp>
    </p:spTree>
    <p:extLst>
      <p:ext uri="{BB962C8B-B14F-4D97-AF65-F5344CB8AC3E}">
        <p14:creationId xmlns:p14="http://schemas.microsoft.com/office/powerpoint/2010/main" val="2121866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38EC-8A7C-1BBA-83C1-F95BC70FA60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99EC59F-8B6A-4F2D-75C4-BA4C1864C7FD}"/>
              </a:ext>
            </a:extLst>
          </p:cNvPr>
          <p:cNvPicPr>
            <a:picLocks noGrp="1" noChangeAspect="1"/>
          </p:cNvPicPr>
          <p:nvPr>
            <p:ph idx="1"/>
          </p:nvPr>
        </p:nvPicPr>
        <p:blipFill>
          <a:blip r:embed="rId2"/>
          <a:stretch>
            <a:fillRect/>
          </a:stretch>
        </p:blipFill>
        <p:spPr>
          <a:xfrm>
            <a:off x="1742558" y="2274186"/>
            <a:ext cx="8173809" cy="4583814"/>
          </a:xfrm>
          <a:prstGeom prst="rect">
            <a:avLst/>
          </a:prstGeom>
        </p:spPr>
      </p:pic>
    </p:spTree>
    <p:extLst>
      <p:ext uri="{BB962C8B-B14F-4D97-AF65-F5344CB8AC3E}">
        <p14:creationId xmlns:p14="http://schemas.microsoft.com/office/powerpoint/2010/main" val="2003388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DWI evaluates movement (diffusion) of water molecules through tissue. Diffusion is restricted in malignant lesions due to their high cellularity. The restriction is quantified by the apparent diffusion coefficient (ADC). ADC values can be helpful in differentiation of benign (higher values) and malignant (lower values) lesions and can reduce the number of false positives and unnecessary biopsies [43]. 5 Magnetic resonance spectroscopy (MRS) analyses  the chemical content of the lesions. Studies have demonstrated elevated choline content in malignant tumours [44].</a:t>
            </a:r>
          </a:p>
          <a:p>
            <a:r>
              <a:rPr lang="en-GB" dirty="0"/>
              <a:t>Both advanced sequences (DWI and MRS) are not a mandatory part of most MRI protocols, but they can provide useful additional information and increase the diagnostic accuracy of the examination.</a:t>
            </a:r>
          </a:p>
          <a:p>
            <a:endParaRPr lang="en-GB" dirty="0"/>
          </a:p>
        </p:txBody>
      </p:sp>
    </p:spTree>
    <p:extLst>
      <p:ext uri="{BB962C8B-B14F-4D97-AF65-F5344CB8AC3E}">
        <p14:creationId xmlns:p14="http://schemas.microsoft.com/office/powerpoint/2010/main" val="2466570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9C33-F166-83B4-E5D1-F2C48E60345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83932A0-5B76-5800-4BBA-4D763EE5D7A3}"/>
              </a:ext>
            </a:extLst>
          </p:cNvPr>
          <p:cNvPicPr>
            <a:picLocks noGrp="1" noChangeAspect="1"/>
          </p:cNvPicPr>
          <p:nvPr>
            <p:ph idx="1"/>
          </p:nvPr>
        </p:nvPicPr>
        <p:blipFill>
          <a:blip r:embed="rId2"/>
          <a:stretch>
            <a:fillRect/>
          </a:stretch>
        </p:blipFill>
        <p:spPr>
          <a:xfrm>
            <a:off x="2333256" y="2274185"/>
            <a:ext cx="6911161" cy="4377071"/>
          </a:xfrm>
          <a:prstGeom prst="rect">
            <a:avLst/>
          </a:prstGeom>
        </p:spPr>
      </p:pic>
    </p:spTree>
    <p:extLst>
      <p:ext uri="{BB962C8B-B14F-4D97-AF65-F5344CB8AC3E}">
        <p14:creationId xmlns:p14="http://schemas.microsoft.com/office/powerpoint/2010/main" val="601567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255B-7307-1ED3-4DB6-BD18DDFFFAA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363D821-FC8D-2E64-290C-EE5C3DB772B9}"/>
              </a:ext>
            </a:extLst>
          </p:cNvPr>
          <p:cNvPicPr>
            <a:picLocks noGrp="1" noChangeAspect="1"/>
          </p:cNvPicPr>
          <p:nvPr>
            <p:ph idx="1"/>
          </p:nvPr>
        </p:nvPicPr>
        <p:blipFill>
          <a:blip r:embed="rId2"/>
          <a:stretch>
            <a:fillRect/>
          </a:stretch>
        </p:blipFill>
        <p:spPr>
          <a:xfrm>
            <a:off x="2510465" y="2835349"/>
            <a:ext cx="6704419" cy="3048983"/>
          </a:xfrm>
          <a:prstGeom prst="rect">
            <a:avLst/>
          </a:prstGeom>
        </p:spPr>
      </p:pic>
    </p:spTree>
    <p:extLst>
      <p:ext uri="{BB962C8B-B14F-4D97-AF65-F5344CB8AC3E}">
        <p14:creationId xmlns:p14="http://schemas.microsoft.com/office/powerpoint/2010/main" val="1884385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683170" y="2674776"/>
            <a:ext cx="8825659" cy="3209556"/>
          </a:xfrm>
        </p:spPr>
        <p:txBody>
          <a:bodyPr>
            <a:normAutofit/>
          </a:bodyPr>
          <a:lstStyle/>
          <a:p>
            <a:r>
              <a:rPr lang="en-GB" dirty="0"/>
              <a:t>A malignant mass is usually of irregular shape with non- circumscribed margins and heterogeneous internal enhancement . After contrast media administration, there is a rapid inflow in the early phase followed by washout in the delayed phase.</a:t>
            </a:r>
          </a:p>
          <a:p>
            <a:r>
              <a:rPr lang="en-GB" dirty="0"/>
              <a:t> Some malignancies (especially ductal carcinoma in situ) appear as non-mass-like enhancement areas (NMLE)</a:t>
            </a:r>
          </a:p>
          <a:p>
            <a:r>
              <a:rPr lang="en-GB" dirty="0"/>
              <a:t>Benign lesions are typically oval or round in shape, with circumscribed margins and homogeneous enhancement. The uptake of contrast media is slow initially and persistent in the delayed phase. In T2WI benign lesions are usually brighter</a:t>
            </a:r>
          </a:p>
          <a:p>
            <a:pPr marL="0" indent="0">
              <a:buNone/>
            </a:pPr>
            <a:endParaRPr lang="en-GB" dirty="0"/>
          </a:p>
        </p:txBody>
      </p:sp>
    </p:spTree>
    <p:extLst>
      <p:ext uri="{BB962C8B-B14F-4D97-AF65-F5344CB8AC3E}">
        <p14:creationId xmlns:p14="http://schemas.microsoft.com/office/powerpoint/2010/main" val="374239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Uses of mri</a:t>
            </a:r>
            <a:endParaRPr lang="en-GB" dirty="0"/>
          </a:p>
        </p:txBody>
      </p:sp>
      <p:sp>
        <p:nvSpPr>
          <p:cNvPr id="3" name="Content Placeholder 2"/>
          <p:cNvSpPr>
            <a:spLocks noGrp="1"/>
          </p:cNvSpPr>
          <p:nvPr>
            <p:ph idx="1"/>
          </p:nvPr>
        </p:nvSpPr>
        <p:spPr/>
        <p:txBody>
          <a:bodyPr/>
          <a:lstStyle/>
          <a:p>
            <a:r>
              <a:rPr lang="en-GB" dirty="0"/>
              <a:t>MRI used in assessing</a:t>
            </a:r>
          </a:p>
          <a:p>
            <a:r>
              <a:rPr lang="en-GB" dirty="0" err="1"/>
              <a:t>Multicentric</a:t>
            </a:r>
            <a:r>
              <a:rPr lang="en-GB" dirty="0"/>
              <a:t> and multifocal </a:t>
            </a:r>
            <a:r>
              <a:rPr lang="en-GB" dirty="0" err="1"/>
              <a:t>tumors</a:t>
            </a:r>
            <a:endParaRPr lang="en-GB" dirty="0"/>
          </a:p>
          <a:p>
            <a:r>
              <a:rPr lang="en-GB" dirty="0"/>
              <a:t>Contralateral breast</a:t>
            </a:r>
          </a:p>
          <a:p>
            <a:r>
              <a:rPr lang="en-GB" dirty="0"/>
              <a:t>Lobular carcinoma</a:t>
            </a:r>
          </a:p>
          <a:p>
            <a:r>
              <a:rPr lang="en-GB" dirty="0"/>
              <a:t>Younger women</a:t>
            </a:r>
          </a:p>
          <a:p>
            <a:r>
              <a:rPr lang="en-GB" dirty="0"/>
              <a:t>BRCA positive patients</a:t>
            </a:r>
          </a:p>
          <a:p>
            <a:r>
              <a:rPr lang="en-GB" dirty="0" err="1"/>
              <a:t>Assesing</a:t>
            </a:r>
            <a:r>
              <a:rPr lang="en-GB" dirty="0"/>
              <a:t> skin and </a:t>
            </a:r>
            <a:r>
              <a:rPr lang="en-GB" dirty="0" err="1"/>
              <a:t>chestwall</a:t>
            </a:r>
            <a:endParaRPr lang="en-GB" dirty="0"/>
          </a:p>
          <a:p>
            <a:r>
              <a:rPr lang="en-GB" dirty="0"/>
              <a:t>Nipple evaluation</a:t>
            </a:r>
          </a:p>
        </p:txBody>
      </p:sp>
    </p:spTree>
    <p:extLst>
      <p:ext uri="{BB962C8B-B14F-4D97-AF65-F5344CB8AC3E}">
        <p14:creationId xmlns:p14="http://schemas.microsoft.com/office/powerpoint/2010/main" val="518127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Screening..</a:t>
            </a:r>
            <a:endParaRPr lang="en-GB"/>
          </a:p>
        </p:txBody>
      </p:sp>
      <p:pic>
        <p:nvPicPr>
          <p:cNvPr id="6" name="Content Placeholder 5">
            <a:extLst>
              <a:ext uri="{FF2B5EF4-FFF2-40B4-BE49-F238E27FC236}">
                <a16:creationId xmlns:a16="http://schemas.microsoft.com/office/drawing/2014/main" id="{F24C07FB-6BBE-E579-520F-851C876F7B4C}"/>
              </a:ext>
            </a:extLst>
          </p:cNvPr>
          <p:cNvPicPr>
            <a:picLocks noGrp="1" noChangeAspect="1"/>
          </p:cNvPicPr>
          <p:nvPr>
            <p:ph idx="1"/>
          </p:nvPr>
        </p:nvPicPr>
        <p:blipFill>
          <a:blip r:embed="rId2"/>
          <a:stretch>
            <a:fillRect/>
          </a:stretch>
        </p:blipFill>
        <p:spPr>
          <a:xfrm>
            <a:off x="2156047" y="2776279"/>
            <a:ext cx="7760320" cy="3691861"/>
          </a:xfrm>
          <a:prstGeom prst="rect">
            <a:avLst/>
          </a:prstGeom>
        </p:spPr>
      </p:pic>
    </p:spTree>
    <p:extLst>
      <p:ext uri="{BB962C8B-B14F-4D97-AF65-F5344CB8AC3E}">
        <p14:creationId xmlns:p14="http://schemas.microsoft.com/office/powerpoint/2010/main" val="275644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88EF-966A-5222-1D75-AB44BCF6A7C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8C73CE47-6786-2A88-3F5E-C174ECAFBED4}"/>
              </a:ext>
            </a:extLst>
          </p:cNvPr>
          <p:cNvPicPr>
            <a:picLocks noGrp="1" noChangeAspect="1"/>
          </p:cNvPicPr>
          <p:nvPr>
            <p:ph idx="1"/>
          </p:nvPr>
        </p:nvPicPr>
        <p:blipFill>
          <a:blip r:embed="rId2"/>
          <a:stretch>
            <a:fillRect/>
          </a:stretch>
        </p:blipFill>
        <p:spPr>
          <a:xfrm>
            <a:off x="2226979" y="1825625"/>
            <a:ext cx="7738042" cy="4351338"/>
          </a:xfrm>
          <a:prstGeom prst="rect">
            <a:avLst/>
          </a:prstGeom>
        </p:spPr>
      </p:pic>
    </p:spTree>
    <p:extLst>
      <p:ext uri="{BB962C8B-B14F-4D97-AF65-F5344CB8AC3E}">
        <p14:creationId xmlns:p14="http://schemas.microsoft.com/office/powerpoint/2010/main" val="766249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Response to NAT..</a:t>
            </a:r>
            <a:endParaRPr lang="en-GB" dirty="0"/>
          </a:p>
        </p:txBody>
      </p:sp>
      <p:pic>
        <p:nvPicPr>
          <p:cNvPr id="6" name="Content Placeholder 5">
            <a:extLst>
              <a:ext uri="{FF2B5EF4-FFF2-40B4-BE49-F238E27FC236}">
                <a16:creationId xmlns:a16="http://schemas.microsoft.com/office/drawing/2014/main" id="{5926E199-0A15-3044-B312-FC425E257BE9}"/>
              </a:ext>
            </a:extLst>
          </p:cNvPr>
          <p:cNvPicPr>
            <a:picLocks noGrp="1" noChangeAspect="1"/>
          </p:cNvPicPr>
          <p:nvPr>
            <p:ph idx="1"/>
          </p:nvPr>
        </p:nvPicPr>
        <p:blipFill>
          <a:blip r:embed="rId2"/>
          <a:stretch>
            <a:fillRect/>
          </a:stretch>
        </p:blipFill>
        <p:spPr>
          <a:xfrm>
            <a:off x="2305744" y="2603500"/>
            <a:ext cx="6524825" cy="3416300"/>
          </a:xfrm>
          <a:prstGeom prst="rect">
            <a:avLst/>
          </a:prstGeom>
        </p:spPr>
      </p:pic>
    </p:spTree>
    <p:extLst>
      <p:ext uri="{BB962C8B-B14F-4D97-AF65-F5344CB8AC3E}">
        <p14:creationId xmlns:p14="http://schemas.microsoft.com/office/powerpoint/2010/main" val="4011844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7386-227E-AF3B-8369-8729FC7FC54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CF03496-35DD-DBBB-F5B7-3B5EF0C66504}"/>
              </a:ext>
            </a:extLst>
          </p:cNvPr>
          <p:cNvPicPr>
            <a:picLocks noGrp="1" noChangeAspect="1"/>
          </p:cNvPicPr>
          <p:nvPr>
            <p:ph idx="1"/>
          </p:nvPr>
        </p:nvPicPr>
        <p:blipFill>
          <a:blip r:embed="rId2"/>
          <a:stretch>
            <a:fillRect/>
          </a:stretch>
        </p:blipFill>
        <p:spPr>
          <a:xfrm>
            <a:off x="430561" y="2308150"/>
            <a:ext cx="3379439" cy="3923709"/>
          </a:xfrm>
          <a:prstGeom prst="rect">
            <a:avLst/>
          </a:prstGeom>
        </p:spPr>
      </p:pic>
      <p:pic>
        <p:nvPicPr>
          <p:cNvPr id="9" name="Picture 8">
            <a:extLst>
              <a:ext uri="{FF2B5EF4-FFF2-40B4-BE49-F238E27FC236}">
                <a16:creationId xmlns:a16="http://schemas.microsoft.com/office/drawing/2014/main" id="{30EA5192-4167-269B-D510-5734A2178B74}"/>
              </a:ext>
            </a:extLst>
          </p:cNvPr>
          <p:cNvPicPr>
            <a:picLocks noChangeAspect="1"/>
          </p:cNvPicPr>
          <p:nvPr/>
        </p:nvPicPr>
        <p:blipFill>
          <a:blip r:embed="rId3"/>
          <a:stretch>
            <a:fillRect/>
          </a:stretch>
        </p:blipFill>
        <p:spPr>
          <a:xfrm>
            <a:off x="4736509" y="2476500"/>
            <a:ext cx="5613400" cy="4381500"/>
          </a:xfrm>
          <a:prstGeom prst="rect">
            <a:avLst/>
          </a:prstGeom>
        </p:spPr>
      </p:pic>
    </p:spTree>
    <p:extLst>
      <p:ext uri="{BB962C8B-B14F-4D97-AF65-F5344CB8AC3E}">
        <p14:creationId xmlns:p14="http://schemas.microsoft.com/office/powerpoint/2010/main" val="3942426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AC90-7FBD-2F73-1F34-8A69DD06187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04200CF-944A-4BDB-0C4C-BC6A98F7ADE7}"/>
              </a:ext>
            </a:extLst>
          </p:cNvPr>
          <p:cNvPicPr>
            <a:picLocks noGrp="1" noChangeAspect="1"/>
          </p:cNvPicPr>
          <p:nvPr>
            <p:ph idx="1"/>
          </p:nvPr>
        </p:nvPicPr>
        <p:blipFill>
          <a:blip r:embed="rId2"/>
          <a:stretch>
            <a:fillRect/>
          </a:stretch>
        </p:blipFill>
        <p:spPr>
          <a:xfrm>
            <a:off x="3458674" y="2457449"/>
            <a:ext cx="4604349" cy="3863015"/>
          </a:xfrm>
          <a:prstGeom prst="rect">
            <a:avLst/>
          </a:prstGeom>
        </p:spPr>
      </p:pic>
    </p:spTree>
    <p:extLst>
      <p:ext uri="{BB962C8B-B14F-4D97-AF65-F5344CB8AC3E}">
        <p14:creationId xmlns:p14="http://schemas.microsoft.com/office/powerpoint/2010/main" val="4237620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7F65-3F7E-1A12-9326-48584590B7C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32B4B68-C59B-766B-5003-636275882A07}"/>
              </a:ext>
            </a:extLst>
          </p:cNvPr>
          <p:cNvPicPr>
            <a:picLocks noGrp="1" noChangeAspect="1"/>
          </p:cNvPicPr>
          <p:nvPr>
            <p:ph idx="1"/>
          </p:nvPr>
        </p:nvPicPr>
        <p:blipFill>
          <a:blip r:embed="rId2"/>
          <a:stretch>
            <a:fillRect/>
          </a:stretch>
        </p:blipFill>
        <p:spPr>
          <a:xfrm>
            <a:off x="1154954" y="2310611"/>
            <a:ext cx="8506048" cy="4253023"/>
          </a:xfrm>
          <a:prstGeom prst="rect">
            <a:avLst/>
          </a:prstGeom>
        </p:spPr>
      </p:pic>
    </p:spTree>
    <p:extLst>
      <p:ext uri="{BB962C8B-B14F-4D97-AF65-F5344CB8AC3E}">
        <p14:creationId xmlns:p14="http://schemas.microsoft.com/office/powerpoint/2010/main" val="716172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3C45-41F2-F3D6-9341-3EBB03BE4F9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D95D701-479C-BD9E-36C7-46A52570DAC4}"/>
              </a:ext>
            </a:extLst>
          </p:cNvPr>
          <p:cNvPicPr>
            <a:picLocks noGrp="1" noChangeAspect="1"/>
          </p:cNvPicPr>
          <p:nvPr>
            <p:ph idx="1"/>
          </p:nvPr>
        </p:nvPicPr>
        <p:blipFill>
          <a:blip r:embed="rId2"/>
          <a:stretch>
            <a:fillRect/>
          </a:stretch>
        </p:blipFill>
        <p:spPr>
          <a:xfrm>
            <a:off x="2628605" y="2510465"/>
            <a:ext cx="6822557" cy="3780465"/>
          </a:xfrm>
          <a:prstGeom prst="rect">
            <a:avLst/>
          </a:prstGeom>
        </p:spPr>
      </p:pic>
    </p:spTree>
    <p:extLst>
      <p:ext uri="{BB962C8B-B14F-4D97-AF65-F5344CB8AC3E}">
        <p14:creationId xmlns:p14="http://schemas.microsoft.com/office/powerpoint/2010/main" val="1278265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67CB-310E-C673-83B8-81457E3D4EC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6749434-1CB3-C57F-A9D0-A4B4AE818B59}"/>
              </a:ext>
            </a:extLst>
          </p:cNvPr>
          <p:cNvPicPr>
            <a:picLocks noGrp="1" noChangeAspect="1"/>
          </p:cNvPicPr>
          <p:nvPr>
            <p:ph idx="1"/>
          </p:nvPr>
        </p:nvPicPr>
        <p:blipFill>
          <a:blip r:embed="rId2"/>
          <a:stretch>
            <a:fillRect/>
          </a:stretch>
        </p:blipFill>
        <p:spPr>
          <a:xfrm>
            <a:off x="1591930" y="2510465"/>
            <a:ext cx="9008139" cy="3993116"/>
          </a:xfrm>
          <a:prstGeom prst="rect">
            <a:avLst/>
          </a:prstGeom>
        </p:spPr>
      </p:pic>
    </p:spTree>
    <p:extLst>
      <p:ext uri="{BB962C8B-B14F-4D97-AF65-F5344CB8AC3E}">
        <p14:creationId xmlns:p14="http://schemas.microsoft.com/office/powerpoint/2010/main" val="2170640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EEC5-6716-991D-5739-45951DB2E9F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B53C364-C3C0-7FBA-1E89-3C0051F35513}"/>
              </a:ext>
            </a:extLst>
          </p:cNvPr>
          <p:cNvPicPr>
            <a:picLocks noGrp="1" noChangeAspect="1"/>
          </p:cNvPicPr>
          <p:nvPr>
            <p:ph idx="1"/>
          </p:nvPr>
        </p:nvPicPr>
        <p:blipFill>
          <a:blip r:embed="rId2"/>
          <a:stretch>
            <a:fillRect/>
          </a:stretch>
        </p:blipFill>
        <p:spPr>
          <a:xfrm>
            <a:off x="2563873" y="2603500"/>
            <a:ext cx="6008567" cy="3416300"/>
          </a:xfrm>
          <a:prstGeom prst="rect">
            <a:avLst/>
          </a:prstGeom>
        </p:spPr>
      </p:pic>
    </p:spTree>
    <p:extLst>
      <p:ext uri="{BB962C8B-B14F-4D97-AF65-F5344CB8AC3E}">
        <p14:creationId xmlns:p14="http://schemas.microsoft.com/office/powerpoint/2010/main" val="1028745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3973-9DEF-C330-2A8D-36694A94FEC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81B43DC9-3B47-D34B-B2C2-78EF1BD970D5}"/>
              </a:ext>
            </a:extLst>
          </p:cNvPr>
          <p:cNvPicPr>
            <a:picLocks noGrp="1" noChangeAspect="1"/>
          </p:cNvPicPr>
          <p:nvPr>
            <p:ph idx="1"/>
          </p:nvPr>
        </p:nvPicPr>
        <p:blipFill>
          <a:blip r:embed="rId2"/>
          <a:stretch>
            <a:fillRect/>
          </a:stretch>
        </p:blipFill>
        <p:spPr>
          <a:xfrm>
            <a:off x="2835349" y="2835349"/>
            <a:ext cx="5759301" cy="3750930"/>
          </a:xfrm>
          <a:prstGeom prst="rect">
            <a:avLst/>
          </a:prstGeom>
        </p:spPr>
      </p:pic>
    </p:spTree>
    <p:extLst>
      <p:ext uri="{BB962C8B-B14F-4D97-AF65-F5344CB8AC3E}">
        <p14:creationId xmlns:p14="http://schemas.microsoft.com/office/powerpoint/2010/main" val="776690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A08E-A530-B181-36D1-D16210B052E8}"/>
              </a:ext>
            </a:extLst>
          </p:cNvPr>
          <p:cNvSpPr>
            <a:spLocks noGrp="1"/>
          </p:cNvSpPr>
          <p:nvPr>
            <p:ph type="title"/>
          </p:nvPr>
        </p:nvSpPr>
        <p:spPr/>
        <p:txBody>
          <a:bodyPr/>
          <a:lstStyle/>
          <a:p>
            <a:r>
              <a:rPr lang="sw-KE" dirty="0"/>
              <a:t>Colloid ca on t2..</a:t>
            </a:r>
            <a:endParaRPr lang="en-US" dirty="0"/>
          </a:p>
        </p:txBody>
      </p:sp>
      <p:pic>
        <p:nvPicPr>
          <p:cNvPr id="6" name="Content Placeholder 5">
            <a:extLst>
              <a:ext uri="{FF2B5EF4-FFF2-40B4-BE49-F238E27FC236}">
                <a16:creationId xmlns:a16="http://schemas.microsoft.com/office/drawing/2014/main" id="{3607F1A6-7AA2-14DA-FFFC-114E5E446721}"/>
              </a:ext>
            </a:extLst>
          </p:cNvPr>
          <p:cNvPicPr>
            <a:picLocks noGrp="1" noChangeAspect="1"/>
          </p:cNvPicPr>
          <p:nvPr>
            <p:ph idx="1"/>
          </p:nvPr>
        </p:nvPicPr>
        <p:blipFill>
          <a:blip r:embed="rId2"/>
          <a:stretch>
            <a:fillRect/>
          </a:stretch>
        </p:blipFill>
        <p:spPr>
          <a:xfrm>
            <a:off x="1915161" y="2603500"/>
            <a:ext cx="7305990" cy="3416300"/>
          </a:xfrm>
          <a:prstGeom prst="rect">
            <a:avLst/>
          </a:prstGeom>
        </p:spPr>
      </p:pic>
    </p:spTree>
    <p:extLst>
      <p:ext uri="{BB962C8B-B14F-4D97-AF65-F5344CB8AC3E}">
        <p14:creationId xmlns:p14="http://schemas.microsoft.com/office/powerpoint/2010/main" val="3889554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27B6-F63A-EC66-2D3C-B27593A7474A}"/>
              </a:ext>
            </a:extLst>
          </p:cNvPr>
          <p:cNvSpPr>
            <a:spLocks noGrp="1"/>
          </p:cNvSpPr>
          <p:nvPr>
            <p:ph type="title"/>
          </p:nvPr>
        </p:nvSpPr>
        <p:spPr/>
        <p:txBody>
          <a:bodyPr/>
          <a:lstStyle/>
          <a:p>
            <a:r>
              <a:rPr lang="sw-KE" dirty="0"/>
              <a:t>Take home message…</a:t>
            </a:r>
            <a:endParaRPr lang="en-US" dirty="0"/>
          </a:p>
        </p:txBody>
      </p:sp>
      <p:sp>
        <p:nvSpPr>
          <p:cNvPr id="3" name="Content Placeholder 2">
            <a:extLst>
              <a:ext uri="{FF2B5EF4-FFF2-40B4-BE49-F238E27FC236}">
                <a16:creationId xmlns:a16="http://schemas.microsoft.com/office/drawing/2014/main" id="{424AB68F-7797-3DBA-C51C-6F5B5BBE9AED}"/>
              </a:ext>
            </a:extLst>
          </p:cNvPr>
          <p:cNvSpPr>
            <a:spLocks noGrp="1"/>
          </p:cNvSpPr>
          <p:nvPr>
            <p:ph idx="1"/>
          </p:nvPr>
        </p:nvSpPr>
        <p:spPr/>
        <p:txBody>
          <a:bodyPr/>
          <a:lstStyle/>
          <a:p>
            <a:r>
              <a:rPr lang="en-US" dirty="0"/>
              <a:t>The</a:t>
            </a:r>
            <a:r>
              <a:rPr lang="sw-KE" dirty="0"/>
              <a:t> choice of breast imaging depends</a:t>
            </a:r>
            <a:r>
              <a:rPr lang="en-US" dirty="0"/>
              <a:t> on the age of the patient, the purpose of the examination, prior imaging findings and the clinical context.</a:t>
            </a:r>
            <a:endParaRPr lang="sw-KE" dirty="0"/>
          </a:p>
          <a:p>
            <a:r>
              <a:rPr lang="en-US" dirty="0"/>
              <a:t>Maximum</a:t>
            </a:r>
            <a:r>
              <a:rPr lang="sw-KE" dirty="0"/>
              <a:t> efficacy achieved by </a:t>
            </a:r>
            <a:r>
              <a:rPr lang="en-US" dirty="0"/>
              <a:t>combined use of imaging methods</a:t>
            </a:r>
            <a:endParaRPr lang="sw-KE" dirty="0"/>
          </a:p>
          <a:p>
            <a:r>
              <a:rPr lang="sw-KE" dirty="0"/>
              <a:t>If a suspicious lesion is seen on us or Mmg its best to biopsy rather than use another imaging modality</a:t>
            </a:r>
          </a:p>
          <a:p>
            <a:r>
              <a:rPr lang="sw-KE" dirty="0"/>
              <a:t>Beware of false positive findings on mri. Mri as a screening tool should only be used in high risk patients</a:t>
            </a:r>
          </a:p>
          <a:p>
            <a:r>
              <a:rPr lang="sw-KE" dirty="0"/>
              <a:t>The method in which the lesion is best seen should be the one used for biopsy and preoperative imaging</a:t>
            </a:r>
          </a:p>
          <a:p>
            <a:endParaRPr lang="en-US" dirty="0"/>
          </a:p>
        </p:txBody>
      </p:sp>
    </p:spTree>
    <p:extLst>
      <p:ext uri="{BB962C8B-B14F-4D97-AF65-F5344CB8AC3E}">
        <p14:creationId xmlns:p14="http://schemas.microsoft.com/office/powerpoint/2010/main" val="241826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Mammography…</a:t>
            </a:r>
          </a:p>
        </p:txBody>
      </p:sp>
      <p:sp>
        <p:nvSpPr>
          <p:cNvPr id="3" name="Content Placeholder 2"/>
          <p:cNvSpPr>
            <a:spLocks noGrp="1"/>
          </p:cNvSpPr>
          <p:nvPr>
            <p:ph idx="1"/>
          </p:nvPr>
        </p:nvSpPr>
        <p:spPr/>
        <p:txBody>
          <a:bodyPr/>
          <a:lstStyle/>
          <a:p>
            <a:r>
              <a:rPr lang="en-GB" dirty="0"/>
              <a:t> Indications for mammography include: </a:t>
            </a:r>
          </a:p>
          <a:p>
            <a:r>
              <a:rPr lang="en-GB" dirty="0"/>
              <a:t>Breast cancer screening </a:t>
            </a:r>
          </a:p>
          <a:p>
            <a:r>
              <a:rPr lang="en-GB" dirty="0"/>
              <a:t>Assessment of patients with clinical symptoms </a:t>
            </a:r>
          </a:p>
          <a:p>
            <a:r>
              <a:rPr lang="en-GB" dirty="0"/>
              <a:t>Image-guidance for biopsy </a:t>
            </a:r>
          </a:p>
          <a:p>
            <a:r>
              <a:rPr lang="en-GB" dirty="0"/>
              <a:t>Preoperative staging </a:t>
            </a:r>
          </a:p>
          <a:p>
            <a:r>
              <a:rPr lang="en-GB" dirty="0"/>
              <a:t> Preoperative localisation </a:t>
            </a:r>
          </a:p>
          <a:p>
            <a:r>
              <a:rPr lang="en-GB" dirty="0"/>
              <a:t>Therapy monitoring and follow-up</a:t>
            </a:r>
          </a:p>
        </p:txBody>
      </p:sp>
    </p:spTree>
    <p:extLst>
      <p:ext uri="{BB962C8B-B14F-4D97-AF65-F5344CB8AC3E}">
        <p14:creationId xmlns:p14="http://schemas.microsoft.com/office/powerpoint/2010/main" val="2160045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9A97-6176-4F58-D6D8-0102D3A146E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1E8B08D-A3F2-E80D-CADA-764774B15722}"/>
              </a:ext>
            </a:extLst>
          </p:cNvPr>
          <p:cNvPicPr>
            <a:picLocks noGrp="1" noChangeAspect="1"/>
          </p:cNvPicPr>
          <p:nvPr>
            <p:ph idx="1"/>
          </p:nvPr>
        </p:nvPicPr>
        <p:blipFill>
          <a:blip r:embed="rId2"/>
          <a:stretch>
            <a:fillRect/>
          </a:stretch>
        </p:blipFill>
        <p:spPr>
          <a:xfrm>
            <a:off x="2776280" y="2451396"/>
            <a:ext cx="5404883" cy="3780465"/>
          </a:xfrm>
          <a:prstGeom prst="rect">
            <a:avLst/>
          </a:prstGeom>
        </p:spPr>
      </p:pic>
    </p:spTree>
    <p:extLst>
      <p:ext uri="{BB962C8B-B14F-4D97-AF65-F5344CB8AC3E}">
        <p14:creationId xmlns:p14="http://schemas.microsoft.com/office/powerpoint/2010/main" val="254329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 Breast density is</a:t>
            </a:r>
            <a:r>
              <a:rPr lang="sw-KE" dirty="0"/>
              <a:t> classified as..</a:t>
            </a:r>
            <a:endParaRPr lang="en-GB" dirty="0"/>
          </a:p>
          <a:p>
            <a:r>
              <a:rPr lang="en-GB" dirty="0"/>
              <a:t> A. Breasts are almost entirely fatty.</a:t>
            </a:r>
          </a:p>
          <a:p>
            <a:r>
              <a:rPr lang="en-GB" dirty="0"/>
              <a:t> B. There are scattered areas of </a:t>
            </a:r>
            <a:r>
              <a:rPr lang="en-GB" dirty="0" err="1"/>
              <a:t>fibroglandular</a:t>
            </a:r>
            <a:r>
              <a:rPr lang="en-GB" dirty="0"/>
              <a:t> density.</a:t>
            </a:r>
          </a:p>
          <a:p>
            <a:r>
              <a:rPr lang="en-GB" dirty="0"/>
              <a:t> C. The breasts are heterogeneously dense, which may obscure small masses.</a:t>
            </a:r>
          </a:p>
          <a:p>
            <a:r>
              <a:rPr lang="en-GB" dirty="0"/>
              <a:t> D. The breasts are extremely dense, which lowers the sensitivity of mammography.</a:t>
            </a:r>
          </a:p>
          <a:p>
            <a:endParaRPr lang="en-GB" dirty="0"/>
          </a:p>
        </p:txBody>
      </p:sp>
    </p:spTree>
    <p:extLst>
      <p:ext uri="{BB962C8B-B14F-4D97-AF65-F5344CB8AC3E}">
        <p14:creationId xmlns:p14="http://schemas.microsoft.com/office/powerpoint/2010/main" val="66227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AB6D-DEC5-C21E-71F9-6909DF4FFF17}"/>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E4D25C5E-9210-C8C2-47E3-87169FE6EEDE}"/>
              </a:ext>
            </a:extLst>
          </p:cNvPr>
          <p:cNvPicPr>
            <a:picLocks noGrp="1" noChangeAspect="1"/>
          </p:cNvPicPr>
          <p:nvPr>
            <p:ph idx="1"/>
          </p:nvPr>
        </p:nvPicPr>
        <p:blipFill>
          <a:blip r:embed="rId2"/>
          <a:stretch>
            <a:fillRect/>
          </a:stretch>
        </p:blipFill>
        <p:spPr>
          <a:xfrm>
            <a:off x="1154954" y="2421861"/>
            <a:ext cx="9802488" cy="4075814"/>
          </a:xfrm>
          <a:prstGeom prst="rect">
            <a:avLst/>
          </a:prstGeom>
        </p:spPr>
      </p:pic>
    </p:spTree>
    <p:extLst>
      <p:ext uri="{BB962C8B-B14F-4D97-AF65-F5344CB8AC3E}">
        <p14:creationId xmlns:p14="http://schemas.microsoft.com/office/powerpoint/2010/main" val="393260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DBT Vs BT evaluation of </a:t>
            </a:r>
            <a:r>
              <a:rPr lang="en-GB" dirty="0" err="1"/>
              <a:t>microcalcification</a:t>
            </a:r>
            <a:r>
              <a:rPr lang="en-GB" dirty="0"/>
              <a:t> may be limited. Due to the increased number of images, the reading time for a DBT study is longer than for mammography. The radiation dose from DBT (when used as standalone method) is not higher than that of digital mammography </a:t>
            </a:r>
          </a:p>
        </p:txBody>
      </p:sp>
    </p:spTree>
    <p:extLst>
      <p:ext uri="{BB962C8B-B14F-4D97-AF65-F5344CB8AC3E}">
        <p14:creationId xmlns:p14="http://schemas.microsoft.com/office/powerpoint/2010/main" val="1168936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571</TotalTime>
  <Words>1523</Words>
  <Application>Microsoft Macintosh PowerPoint</Application>
  <PresentationFormat>Widescreen</PresentationFormat>
  <Paragraphs>110</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Century Gothic</vt:lpstr>
      <vt:lpstr>Open Sans</vt:lpstr>
      <vt:lpstr>Roboto</vt:lpstr>
      <vt:lpstr>Wingdings 3</vt:lpstr>
      <vt:lpstr>Ion Boardroom</vt:lpstr>
      <vt:lpstr>BREAST IMAGING</vt:lpstr>
      <vt:lpstr>PowerPoint Presentation</vt:lpstr>
      <vt:lpstr>Mammography…</vt:lpstr>
      <vt:lpstr>PowerPoint Presentation</vt:lpstr>
      <vt:lpstr>PowerPoint Presentation</vt:lpstr>
      <vt:lpstr>Mammography…</vt:lpstr>
      <vt:lpstr>PowerPoint Presentation</vt:lpstr>
      <vt:lpstr>PowerPoint Presentation</vt:lpstr>
      <vt:lpstr>PowerPoint Presentation</vt:lpstr>
      <vt:lpstr>PowerPoint Presentation</vt:lpstr>
      <vt:lpstr>Benign calcifications….</vt:lpstr>
      <vt:lpstr>PowerPoint Presentation</vt:lpstr>
      <vt:lpstr>PowerPoint Presentation</vt:lpstr>
      <vt:lpstr>PowerPoint Presentation</vt:lpstr>
      <vt:lpstr>PowerPoint Presentation</vt:lpstr>
      <vt:lpstr>Suspicious calcifications…</vt:lpstr>
      <vt:lpstr>PowerPoint Presentation</vt:lpstr>
      <vt:lpstr>Classification by distribution…</vt:lpstr>
      <vt:lpstr>PowerPoint Presentation</vt:lpstr>
      <vt:lpstr>PowerPoint Presentation</vt:lpstr>
      <vt:lpstr>PowerPoint Presentation</vt:lpstr>
      <vt:lpstr>PowerPoint Presentation</vt:lpstr>
      <vt:lpstr>PowerPoint Presentation</vt:lpstr>
      <vt:lpstr>Malignant lesion..</vt:lpstr>
      <vt:lpstr>PowerPoint Presentation</vt:lpstr>
      <vt:lpstr>PowerPoint Presentation</vt:lpstr>
      <vt:lpstr>PowerPoint Presentation</vt:lpstr>
      <vt:lpstr>Ultrasound..</vt:lpstr>
      <vt:lpstr>Malignant lesion..</vt:lpstr>
      <vt:lpstr>PowerPoint Presentation</vt:lpstr>
      <vt:lpstr>PowerPoint Presentation</vt:lpstr>
      <vt:lpstr>PowerPoint Presentation</vt:lpstr>
      <vt:lpstr>PowerPoint Presentation</vt:lpstr>
      <vt:lpstr>Medullary breast ca on Mmg &amp; Us..</vt:lpstr>
      <vt:lpstr>Mucinous tumor on us..</vt:lpstr>
      <vt:lpstr>PowerPoint Presentation</vt:lpstr>
      <vt:lpstr>PowerPoint Presentation</vt:lpstr>
      <vt:lpstr>PowerPoint Presentation</vt:lpstr>
      <vt:lpstr>Mri…</vt:lpstr>
      <vt:lpstr>MRI…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Uses of mri</vt:lpstr>
      <vt:lpstr>Screening..</vt:lpstr>
      <vt:lpstr>Response to NAT..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Colloid ca on t2..</vt:lpstr>
      <vt:lpstr>Take home message…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IMAGING</dc:title>
  <dc:creator>IRAM SHABIR</dc:creator>
  <cp:lastModifiedBy>Francois Malherbe</cp:lastModifiedBy>
  <cp:revision>61</cp:revision>
  <dcterms:created xsi:type="dcterms:W3CDTF">2024-01-06T21:45:06Z</dcterms:created>
  <dcterms:modified xsi:type="dcterms:W3CDTF">2024-01-23T11:01:40Z</dcterms:modified>
</cp:coreProperties>
</file>