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M4OP5xhB+lMvVyjfGjp4mLHmW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BB41EA-7B12-4E4F-B69D-E5BE89C89437}">
  <a:tblStyle styleId="{35BB41EA-7B12-4E4F-B69D-E5BE89C8943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40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notesMaster" Target="notesMasters/notesMaster1.xml" /><Relationship Id="rId43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3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3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SLIDES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320"/>
            <a:ext cx="91430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514349" y="2215351"/>
            <a:ext cx="672584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4000" b="0" i="0" u="none" strike="noStrike" cap="none">
                <a:solidFill>
                  <a:srgbClr val="00A3E0"/>
                </a:solidFill>
                <a:latin typeface="Arial"/>
                <a:ea typeface="Arial"/>
                <a:cs typeface="Arial"/>
                <a:sym typeface="Arial"/>
              </a:rPr>
              <a:t>Breast tumor biology and non-surgical management</a:t>
            </a:r>
            <a:endParaRPr sz="4000" b="0" i="0" u="none" strike="noStrike" cap="none">
              <a:solidFill>
                <a:srgbClr val="00A3E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14349" y="3255221"/>
            <a:ext cx="14653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26 February 2020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514348" y="4769314"/>
            <a:ext cx="7305865" cy="27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General Surgery Registrar Tutorials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514349" y="4473927"/>
            <a:ext cx="13244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600">
                <a:solidFill>
                  <a:srgbClr val="00A3E0"/>
                </a:solidFill>
                <a:latin typeface="Arial"/>
                <a:ea typeface="Arial"/>
                <a:cs typeface="Arial"/>
                <a:sym typeface="Arial"/>
              </a:rPr>
              <a:t>Juan Gouws</a:t>
            </a:r>
            <a:endParaRPr/>
          </a:p>
        </p:txBody>
      </p:sp>
      <p:pic>
        <p:nvPicPr>
          <p:cNvPr id="93" name="Google Shape;93;p1" descr="SLIDE-0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Immunohistochemistry	</a:t>
            </a:r>
            <a:endParaRPr/>
          </a:p>
        </p:txBody>
      </p:sp>
      <p:pic>
        <p:nvPicPr>
          <p:cNvPr id="158" name="Google Shape;158;p10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77328" y="1357313"/>
            <a:ext cx="5589343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 descr="SLIDE-0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Immunohistochemistry (FISH)	</a:t>
            </a:r>
            <a:endParaRPr/>
          </a:p>
        </p:txBody>
      </p:sp>
      <p:pic>
        <p:nvPicPr>
          <p:cNvPr id="165" name="Google Shape;165;p11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Fluorescent in situ hybridization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7" name="Google Shape;167;p11" descr="A picture containing photo, surface, sitt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0400" y="2282518"/>
            <a:ext cx="4413402" cy="351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69840" y="515758"/>
            <a:ext cx="3850640" cy="548826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Surrogate markers	</a:t>
            </a:r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10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Luminal A (40% of Br Ca)</a:t>
            </a:r>
            <a:endParaRPr/>
          </a:p>
          <a:p>
            <a:pPr marL="1085850" lvl="2" indent="-2286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ER strongly pos (&gt;5/8) and PR pos, HER 2 neg, low ki67 (depends on lab, at GSH &lt;20%)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Luminal B (20% of Br Ca) </a:t>
            </a:r>
            <a:endParaRPr/>
          </a:p>
          <a:p>
            <a:pPr marL="1085850" lvl="2" indent="-2286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Her 2  pos  / ER pos, any ki67 </a:t>
            </a:r>
            <a:endParaRPr/>
          </a:p>
          <a:p>
            <a:pPr marL="1085850" lvl="2" indent="-2286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Her 2 neg  / ER pos, high ki67 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HER 2 enriched (13-15% of Br Ca)</a:t>
            </a:r>
            <a:endParaRPr/>
          </a:p>
          <a:p>
            <a:pPr marL="1085850" lvl="2" indent="-2286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ER neg, PR neg, HER 2 + pos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Triple neg (10-15% of Br Ca)</a:t>
            </a:r>
            <a:endParaRPr/>
          </a:p>
          <a:p>
            <a:pPr marL="1085850" lvl="2" indent="-2286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ER neg, PR neg, HER 2 neg</a:t>
            </a:r>
            <a:endParaRPr/>
          </a:p>
          <a:p>
            <a:pPr marL="285750" lvl="0" indent="-161290" algn="l" rtl="0">
              <a:lnSpc>
                <a:spcPct val="15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85750" lvl="0" indent="-161290" algn="l" rtl="0">
              <a:lnSpc>
                <a:spcPct val="15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75" name="Google Shape;175;p12" descr="SLIDE-0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76" name="Google Shape;176;p12"/>
          <p:cNvSpPr/>
          <p:nvPr/>
        </p:nvSpPr>
        <p:spPr>
          <a:xfrm>
            <a:off x="4958080" y="1198880"/>
            <a:ext cx="741680" cy="40132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4846320" y="3048000"/>
            <a:ext cx="853440" cy="9958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2"/>
          <p:cNvSpPr/>
          <p:nvPr/>
        </p:nvSpPr>
        <p:spPr>
          <a:xfrm>
            <a:off x="4958080" y="421757"/>
            <a:ext cx="2316480" cy="24880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Q	</a:t>
            </a:r>
            <a:endParaRPr/>
          </a:p>
        </p:txBody>
      </p:sp>
      <p:pic>
        <p:nvPicPr>
          <p:cNvPr id="185" name="Google Shape;185;p13" descr="A close up of a map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253" y="132080"/>
            <a:ext cx="8701144" cy="545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 descr="SLIDE-0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13"/>
          <p:cNvCxnSpPr/>
          <p:nvPr/>
        </p:nvCxnSpPr>
        <p:spPr>
          <a:xfrm rot="10800000">
            <a:off x="7020560" y="3779520"/>
            <a:ext cx="0" cy="99568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88" name="Google Shape;188;p13"/>
          <p:cNvCxnSpPr/>
          <p:nvPr/>
        </p:nvCxnSpPr>
        <p:spPr>
          <a:xfrm rot="10800000">
            <a:off x="7152640" y="3571652"/>
            <a:ext cx="0" cy="1086708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89" name="Google Shape;189;p13"/>
          <p:cNvCxnSpPr/>
          <p:nvPr/>
        </p:nvCxnSpPr>
        <p:spPr>
          <a:xfrm flipH="1">
            <a:off x="8237006" y="1417638"/>
            <a:ext cx="231140" cy="945665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90" name="Google Shape;190;p13"/>
          <p:cNvSpPr/>
          <p:nvPr/>
        </p:nvSpPr>
        <p:spPr>
          <a:xfrm>
            <a:off x="5323878" y="4495800"/>
            <a:ext cx="1696682" cy="32512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5365748" y="4092694"/>
            <a:ext cx="16129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 2 Enriched</a:t>
            </a: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7152640" y="4495800"/>
            <a:ext cx="1534160" cy="48768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7212674" y="5099319"/>
            <a:ext cx="12554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Luminal A 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Luminal B</a:t>
            </a:r>
            <a:endParaRPr/>
          </a:p>
        </p:txBody>
      </p:sp>
      <p:sp>
        <p:nvSpPr>
          <p:cNvPr id="194" name="Google Shape;194;p13"/>
          <p:cNvSpPr txBox="1"/>
          <p:nvPr/>
        </p:nvSpPr>
        <p:spPr>
          <a:xfrm>
            <a:off x="7644247" y="794813"/>
            <a:ext cx="11855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Triple Neg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(Basal like)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Q	</a:t>
            </a:r>
            <a:endParaRPr/>
          </a:p>
        </p:txBody>
      </p:sp>
      <p:pic>
        <p:nvPicPr>
          <p:cNvPr id="200" name="Google Shape;200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40855" y="25400"/>
            <a:ext cx="7262289" cy="581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4" descr="SLIDE-0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/>
          <p:nvPr/>
        </p:nvSpPr>
        <p:spPr>
          <a:xfrm>
            <a:off x="1087120" y="3881120"/>
            <a:ext cx="548640" cy="44704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14"/>
          <p:cNvCxnSpPr/>
          <p:nvPr/>
        </p:nvCxnSpPr>
        <p:spPr>
          <a:xfrm rot="10800000" flipH="1">
            <a:off x="940855" y="4288957"/>
            <a:ext cx="146265" cy="31352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4" name="Google Shape;204;p14"/>
          <p:cNvSpPr txBox="1"/>
          <p:nvPr/>
        </p:nvSpPr>
        <p:spPr>
          <a:xfrm>
            <a:off x="188232" y="4523485"/>
            <a:ext cx="11427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Immuno-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histo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chemistry (IHC)</a:t>
            </a:r>
            <a:endParaRPr/>
          </a:p>
        </p:txBody>
      </p:sp>
      <p:cxnSp>
        <p:nvCxnSpPr>
          <p:cNvPr id="205" name="Google Shape;205;p14"/>
          <p:cNvCxnSpPr>
            <a:stCxn id="206" idx="0"/>
          </p:cNvCxnSpPr>
          <p:nvPr/>
        </p:nvCxnSpPr>
        <p:spPr>
          <a:xfrm rot="10800000" flipH="1">
            <a:off x="1431286" y="5058353"/>
            <a:ext cx="295800" cy="5070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6" name="Google Shape;206;p14"/>
          <p:cNvSpPr txBox="1"/>
          <p:nvPr/>
        </p:nvSpPr>
        <p:spPr>
          <a:xfrm>
            <a:off x="1135371" y="5565353"/>
            <a:ext cx="5918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Ki67</a:t>
            </a: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7026696" y="4704080"/>
            <a:ext cx="883920" cy="194084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14"/>
          <p:cNvCxnSpPr/>
          <p:nvPr/>
        </p:nvCxnSpPr>
        <p:spPr>
          <a:xfrm rot="10800000">
            <a:off x="1579243" y="6086260"/>
            <a:ext cx="6623901" cy="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9" name="Google Shape;209;p14"/>
          <p:cNvSpPr txBox="1"/>
          <p:nvPr/>
        </p:nvSpPr>
        <p:spPr>
          <a:xfrm>
            <a:off x="6393931" y="6086261"/>
            <a:ext cx="2146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Worsening prognosis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5" descr="A picture containing table, room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0522" y="74454"/>
            <a:ext cx="1853478" cy="278021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ZA"/>
              <a:t>LUMINAL A	 </a:t>
            </a:r>
            <a:br>
              <a:rPr lang="en-ZA"/>
            </a:br>
            <a:r>
              <a:rPr lang="en-ZA" sz="2700"/>
              <a:t>(ER+ and PR+ / HER2 neg/ low ki67)</a:t>
            </a:r>
            <a:r>
              <a:rPr lang="en-ZA"/>
              <a:t>	</a:t>
            </a:r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40%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Usually low grade tumors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Best response to endocrine therapy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Best prognosis compared to the other groups</a:t>
            </a:r>
            <a:endParaRPr/>
          </a:p>
          <a:p>
            <a:pPr marL="285750" lvl="0" indent="-8255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17" name="Google Shape;217;p15" descr="SLIDE-0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1243" y="0"/>
            <a:ext cx="1872757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1085850" lvl="2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4400"/>
              <a:t>LUMINAL B</a:t>
            </a:r>
            <a:r>
              <a:rPr lang="en-ZA"/>
              <a:t>	 </a:t>
            </a:r>
            <a:br>
              <a:rPr lang="en-ZA"/>
            </a:br>
            <a:r>
              <a:rPr lang="en-ZA"/>
              <a:t>(Her 2  pos and  ER pos / any ki67) </a:t>
            </a:r>
            <a:br>
              <a:rPr lang="en-ZA"/>
            </a:br>
            <a:r>
              <a:rPr lang="en-ZA"/>
              <a:t>(Her 2 neg / ER pos / high ki67)</a:t>
            </a:r>
            <a:br>
              <a:rPr lang="en-ZA"/>
            </a:br>
            <a:r>
              <a:rPr lang="en-ZA"/>
              <a:t>	</a:t>
            </a:r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20%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More aggressive than Luminal A 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Prognosis </a:t>
            </a:r>
            <a:endParaRPr/>
          </a:p>
          <a:p>
            <a:pPr marL="1085850" lvl="2" indent="-228600" algn="l" rtl="0">
              <a:lnSpc>
                <a:spcPct val="15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WORSE than Luminal A</a:t>
            </a:r>
            <a:endParaRPr/>
          </a:p>
          <a:p>
            <a:pPr marL="1085850" lvl="2" indent="-228600" algn="l" rtl="0">
              <a:lnSpc>
                <a:spcPct val="15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BETTER  than triple neg / HER 2 enriched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Responsive to endocrine therapy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Better response to chemo than Luminal A tumors</a:t>
            </a:r>
            <a:endParaRPr/>
          </a:p>
          <a:p>
            <a:pPr marL="285750" lvl="0" indent="-9779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25" name="Google Shape;225;p16" descr="SLIDE-0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HER 2 enriched</a:t>
            </a:r>
            <a:br>
              <a:rPr lang="en-ZA"/>
            </a:br>
            <a:r>
              <a:rPr lang="en-ZA" sz="2400"/>
              <a:t>(ER-, PR- / HER 2+)</a:t>
            </a:r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10-15%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Human Epidermal (growth factor) Receptor 2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Her 2 Immunohistochemistry score:</a:t>
            </a:r>
            <a:endParaRPr/>
          </a:p>
          <a:p>
            <a:pPr marL="1143000" lvl="2" indent="-228600" algn="l" rtl="0"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0-1 = Neg </a:t>
            </a:r>
            <a:endParaRPr/>
          </a:p>
          <a:p>
            <a:pPr marL="1143000" lvl="2" indent="-228600" algn="l" rtl="0"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2 = equivocal    =&gt;  FISH </a:t>
            </a:r>
            <a:endParaRPr/>
          </a:p>
          <a:p>
            <a:pPr marL="1143000" lvl="2" indent="-228600" algn="l" rtl="0"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3 = Pos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Before targeted therapy was introduced</a:t>
            </a:r>
            <a:endParaRPr/>
          </a:p>
          <a:p>
            <a:pPr marL="1143000" lvl="2" indent="-228600" algn="l" rtl="0"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Short time to relapse </a:t>
            </a:r>
            <a:endParaRPr/>
          </a:p>
          <a:p>
            <a:pPr marL="1143000" lvl="2" indent="-228600" algn="l" rtl="0"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Poor prognosis</a:t>
            </a:r>
            <a:endParaRPr/>
          </a:p>
          <a:p>
            <a:pPr marL="1143000" lvl="2" indent="-228600" algn="l" rtl="0"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Decr. Survival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Trastuzumab (Herceptin) 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monoclonal antibody against the HER2 protein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significantly improved outcomes  </a:t>
            </a:r>
            <a:endParaRPr/>
          </a:p>
        </p:txBody>
      </p:sp>
      <p:pic>
        <p:nvPicPr>
          <p:cNvPr id="232" name="Google Shape;2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8160" y="0"/>
            <a:ext cx="2275840" cy="285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ZA"/>
              <a:t>Triple Negative </a:t>
            </a:r>
            <a:br>
              <a:rPr lang="en-ZA"/>
            </a:br>
            <a:r>
              <a:rPr lang="en-ZA"/>
              <a:t>	</a:t>
            </a:r>
            <a:r>
              <a:rPr lang="en-ZA" sz="2400"/>
              <a:t>(ER - / PR - / HER 2 - )</a:t>
            </a:r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10-20%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Most aggressive of all subtypes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Frequently affects younger patients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“Triple negative paradox”</a:t>
            </a:r>
            <a:endParaRPr/>
          </a:p>
          <a:p>
            <a:pPr marL="685800" lvl="1" indent="-285750" algn="l" rtl="0">
              <a:lnSpc>
                <a:spcPct val="15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No hormone or HER 2 receptors therefore no response to trastuzumab or endocrine therapy</a:t>
            </a:r>
            <a:endParaRPr/>
          </a:p>
          <a:p>
            <a:pPr marL="685800" lvl="1" indent="-285750" algn="l" rtl="0">
              <a:lnSpc>
                <a:spcPct val="15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However, responds well to chemo</a:t>
            </a:r>
            <a:endParaRPr/>
          </a:p>
          <a:p>
            <a:pPr marL="1085850" lvl="2" indent="-228600" algn="l" rtl="0">
              <a:lnSpc>
                <a:spcPct val="15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20-45 % pathological complete response (pCR) on neoadjuvant</a:t>
            </a:r>
            <a:endParaRPr/>
          </a:p>
          <a:p>
            <a:pPr marL="1543050" lvl="3" indent="-2286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If TNBC achieves pCR then survival = to that of non TNBC</a:t>
            </a:r>
            <a:endParaRPr/>
          </a:p>
          <a:p>
            <a:pPr marL="1543050" lvl="3" indent="-2286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But non responder do poorly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39" name="Google Shape;239;p18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-70238"/>
            <a:ext cx="2590800" cy="310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Discuss Non-Surgical Management</a:t>
            </a:r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247" name="Google Shape;247;p19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Question		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Discuss </a:t>
            </a:r>
            <a:r>
              <a:rPr lang="en-ZA">
                <a:highlight>
                  <a:srgbClr val="FFFF00"/>
                </a:highlight>
              </a:rPr>
              <a:t>tumor biology</a:t>
            </a:r>
            <a:r>
              <a:rPr lang="en-ZA"/>
              <a:t> and </a:t>
            </a:r>
            <a:r>
              <a:rPr lang="en-ZA">
                <a:highlight>
                  <a:srgbClr val="FFFF00"/>
                </a:highlight>
              </a:rPr>
              <a:t>non-surgical management</a:t>
            </a:r>
            <a:r>
              <a:rPr lang="en-ZA"/>
              <a:t> in each case</a:t>
            </a:r>
            <a:endParaRPr/>
          </a:p>
        </p:txBody>
      </p:sp>
      <p:pic>
        <p:nvPicPr>
          <p:cNvPr id="100" name="Google Shape;100;p2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Endocrine therapy</a:t>
            </a:r>
            <a:endParaRPr/>
          </a:p>
        </p:txBody>
      </p:sp>
      <p:sp>
        <p:nvSpPr>
          <p:cNvPr id="253" name="Google Shape;253;p20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Recommended in all patients with ER positive invasive cancers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85750" lvl="0" indent="-8255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54" name="Google Shape;254;p20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Endocrine therapy (SERM’s)</a:t>
            </a:r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Premenopausal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Tamoxifen 20mg DLY PO for 5 yrs</a:t>
            </a:r>
            <a:endParaRPr/>
          </a:p>
          <a:p>
            <a:pPr marL="742950" lvl="1" indent="-28575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Selective Estrogen Receptor Modulators (SERM)</a:t>
            </a:r>
            <a:endParaRPr/>
          </a:p>
          <a:p>
            <a:pPr marL="742950" lvl="1" indent="-28575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Competitive ER antagonists</a:t>
            </a:r>
            <a:endParaRPr/>
          </a:p>
          <a:p>
            <a:pPr marL="742950" lvl="1" indent="-28575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Reduces recurrence and death in premenopausal and postmenopausal women with ER-positive tumors</a:t>
            </a:r>
            <a:endParaRPr/>
          </a:p>
          <a:p>
            <a:pPr marL="2057400" lvl="4" indent="-228600" algn="l" rtl="0"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SE: hot flashes, vaginal dryness, thromboembolic events, endometrial cancer (postmenopausal women) </a:t>
            </a:r>
            <a:endParaRPr/>
          </a:p>
          <a:p>
            <a:pPr marL="2057400" lvl="4" indent="-149225" algn="l" rtl="0"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Extended use: 5 yrs plus a further 5 yrs does reduce risk of recurrence and increases survival</a:t>
            </a:r>
            <a:endParaRPr/>
          </a:p>
          <a:p>
            <a:pPr marL="742950" lvl="1" indent="-28575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But SE often limiting </a:t>
            </a:r>
            <a:endParaRPr/>
          </a:p>
          <a:p>
            <a:pPr marL="742950" lvl="1" indent="-28575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Consider this in high risk women:</a:t>
            </a:r>
            <a:endParaRPr/>
          </a:p>
          <a:p>
            <a:pPr marL="2057400" lvl="4" indent="-228600" algn="l" rtl="0"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 &gt;4 pos LN’s</a:t>
            </a:r>
            <a:endParaRPr/>
          </a:p>
          <a:p>
            <a:pPr marL="2057400" lvl="4" indent="-228600" algn="l" rtl="0"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Tolerating Tamoxifen well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50" lvl="1" indent="-174625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85750" lvl="0" indent="-158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61" name="Google Shape;261;p21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ZA"/>
              <a:t>Endocrine therapy (Aromatase inhibitors)	</a:t>
            </a:r>
            <a:endParaRPr/>
          </a:p>
        </p:txBody>
      </p:sp>
      <p:sp>
        <p:nvSpPr>
          <p:cNvPr id="267" name="Google Shape;267;p22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85750" lvl="0" indent="-1739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Recommended for post menopausal women</a:t>
            </a:r>
            <a:endParaRPr/>
          </a:p>
          <a:p>
            <a:pPr marL="2000250" lvl="4" indent="-228600" algn="l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Decreased side effects</a:t>
            </a:r>
            <a:endParaRPr/>
          </a:p>
          <a:p>
            <a:pPr marL="2000250" lvl="4" indent="-228600" algn="l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Better tolerated</a:t>
            </a:r>
            <a:endParaRPr/>
          </a:p>
          <a:p>
            <a:pPr marL="2000250" lvl="4" indent="-228600" algn="l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Improved effectiveness</a:t>
            </a:r>
            <a:endParaRPr/>
          </a:p>
          <a:p>
            <a:pPr marL="2000250" lvl="4" indent="-158750" algn="l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Anastrazole 1mg DLY PO</a:t>
            </a:r>
            <a:endParaRPr/>
          </a:p>
          <a:p>
            <a:pPr marL="2000250" lvl="4" indent="-228600" algn="l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Aromataze inhibitor</a:t>
            </a:r>
            <a:endParaRPr/>
          </a:p>
          <a:p>
            <a:pPr marL="2000250" lvl="4" indent="-228600" algn="l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block the conversion of adrenally synthesized androgens to estrogen</a:t>
            </a:r>
            <a:endParaRPr/>
          </a:p>
          <a:p>
            <a:pPr marL="2000250" lvl="4" indent="-228600" algn="l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SE: Osteoprosis</a:t>
            </a:r>
            <a:endParaRPr/>
          </a:p>
          <a:p>
            <a:pPr marL="2457450" lvl="5" indent="-228600" algn="l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Give additional Vit D 5000IU weekly PO and Calcium 1200mg dly PO</a:t>
            </a:r>
            <a:endParaRPr/>
          </a:p>
          <a:p>
            <a:pPr marL="2457450" lvl="5" indent="-158750" algn="l" rtl="0">
              <a:lnSpc>
                <a:spcPct val="15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AI at GSH is limited to: </a:t>
            </a:r>
            <a:endParaRPr/>
          </a:p>
          <a:p>
            <a:pPr marL="2057400" lvl="4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Pts who progressed on tamoxifen  </a:t>
            </a:r>
            <a:endParaRPr/>
          </a:p>
          <a:p>
            <a:pPr marL="2057400" lvl="4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Intolerable side effects of tamoxifen </a:t>
            </a:r>
            <a:endParaRPr/>
          </a:p>
          <a:p>
            <a:pPr marL="2057400" lvl="4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contra-indication to tamoxifen  </a:t>
            </a:r>
            <a:endParaRPr/>
          </a:p>
          <a:p>
            <a:pPr marL="2057400" lvl="4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</a:pPr>
            <a:r>
              <a:rPr lang="en-ZA"/>
              <a:t>endometrial hyperplasia/bleeding </a:t>
            </a:r>
            <a:endParaRPr/>
          </a:p>
          <a:p>
            <a:pPr marL="685800" lvl="1" indent="-187959" algn="l" rtl="0">
              <a:lnSpc>
                <a:spcPct val="15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68" name="Google Shape;268;p22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Endocrine therapy (OFS)	</a:t>
            </a:r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1854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Ovarian Functional Suppression (OFS) therapy</a:t>
            </a:r>
            <a:endParaRPr/>
          </a:p>
          <a:p>
            <a:pPr marL="685800" lvl="1" indent="-28575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Balance the gains in disease free survival against the risks of early menopause</a:t>
            </a:r>
            <a:endParaRPr/>
          </a:p>
          <a:p>
            <a:pPr marL="685800" lvl="1" indent="-28575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Consider in high risk pts </a:t>
            </a:r>
            <a:endParaRPr/>
          </a:p>
          <a:p>
            <a:pPr marL="1543050" lvl="3" indent="-228600" algn="l" rtl="0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age&lt;35y</a:t>
            </a:r>
            <a:endParaRPr/>
          </a:p>
          <a:p>
            <a:pPr marL="1543050" lvl="3" indent="-228600" algn="l" rtl="0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&gt;4 LN pos  </a:t>
            </a:r>
            <a:endParaRPr/>
          </a:p>
          <a:p>
            <a:pPr marL="1543050" lvl="3" indent="-228600" algn="l" rtl="0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Only if patient remains premenopausal after chemo </a:t>
            </a: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EBRT15Gy in + Tamoxifen (AI in literature)</a:t>
            </a:r>
            <a:endParaRPr/>
          </a:p>
          <a:p>
            <a:pPr marL="285750" lvl="0" indent="-12827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75" name="Google Shape;275;p23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ZA"/>
              <a:t>HER 2 pos</a:t>
            </a:r>
            <a:br>
              <a:rPr lang="en-ZA"/>
            </a:br>
            <a:r>
              <a:rPr lang="en-ZA"/>
              <a:t>TRASTUZUMAB	 (Herceptin)</a:t>
            </a:r>
            <a:endParaRPr/>
          </a:p>
        </p:txBody>
      </p:sp>
      <p:sp>
        <p:nvSpPr>
          <p:cNvPr id="281" name="Google Shape;281;p24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85750" lvl="0" indent="-1435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Recombinant monoclonal antibody directed against the HER2 protein (In use since 1998)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Not available in state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Consider use (in conjunction with Chemo) for:</a:t>
            </a:r>
            <a:endParaRPr/>
          </a:p>
          <a:p>
            <a:pPr marL="685800" lvl="1" indent="-285750" algn="l" rtl="0">
              <a:lnSpc>
                <a:spcPct val="15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tumors larger than 1 cm in diameter  </a:t>
            </a:r>
            <a:endParaRPr/>
          </a:p>
          <a:p>
            <a:pPr marL="685800" lvl="1" indent="-285750" algn="l" rtl="0">
              <a:lnSpc>
                <a:spcPct val="15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node-positive disease</a:t>
            </a:r>
            <a:endParaRPr/>
          </a:p>
          <a:p>
            <a:pPr marL="685800" lvl="1" indent="-285750" algn="l" rtl="0">
              <a:lnSpc>
                <a:spcPct val="15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5 -10 mm tumor and micro-metastatic nodal disease. 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The optimal duration of trastuzumab = 1 year of therapy</a:t>
            </a:r>
            <a:endParaRPr/>
          </a:p>
        </p:txBody>
      </p:sp>
      <p:pic>
        <p:nvPicPr>
          <p:cNvPr id="282" name="Google Shape;282;p24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Chemotherapy	</a:t>
            </a:r>
            <a:endParaRPr/>
          </a:p>
        </p:txBody>
      </p:sp>
      <p:pic>
        <p:nvPicPr>
          <p:cNvPr id="288" name="Google Shape;288;p25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8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NB: carries a 2% mortality risk on its own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Indications: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Triple negative 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HER 2 pos (plus trastuzumab)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Luminal A (usually poor response)</a:t>
            </a:r>
            <a:endParaRPr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≥ Stage 3 </a:t>
            </a:r>
            <a:r>
              <a:rPr lang="en-ZA" sz="2000"/>
              <a:t>(≥ 4 positive LN’s, T4, T3N1)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Luminal B (uncertain response therefore calculate)</a:t>
            </a:r>
            <a:endParaRPr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≥ Stage 3</a:t>
            </a:r>
            <a:endParaRPr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Likely to respond based on</a:t>
            </a:r>
            <a:endParaRPr/>
          </a:p>
          <a:p>
            <a:pPr marL="160020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>
                <a:highlight>
                  <a:srgbClr val="FFFF00"/>
                </a:highlight>
              </a:rPr>
              <a:t>Breast.Predict.nhs.uk </a:t>
            </a:r>
            <a:r>
              <a:rPr lang="en-ZA"/>
              <a:t>(&gt;3% 5 yr survival / &gt;5% 10yr survival)</a:t>
            </a:r>
            <a:endParaRPr/>
          </a:p>
          <a:p>
            <a:pPr marL="160020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Mammaprint / Oncotype DX 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143000" lvl="2" indent="-876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95" name="Google Shape;295;p26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8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a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97" name="Google Shape;29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NEOadjuvant Chemotherapy	</a:t>
            </a:r>
            <a:endParaRPr/>
          </a:p>
        </p:txBody>
      </p:sp>
      <p:pic>
        <p:nvPicPr>
          <p:cNvPr id="303" name="Google Shape;303;p27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19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Indications: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Downsize for BCS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Her 2 pos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Triple neg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Locally advanced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Sequence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Chemo for 3 cycles : then reassess</a:t>
            </a:r>
            <a:endParaRPr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Good response = complete chemo</a:t>
            </a:r>
            <a:endParaRPr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Poor response = change to second line chemo or expedite surgery</a:t>
            </a:r>
            <a:endParaRPr/>
          </a:p>
          <a:p>
            <a:pPr marL="1143000" lvl="2" indent="-876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Chemotherapy	</a:t>
            </a:r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106160" cy="428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17843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Regimens 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Primarily we use AC 4 + P 4</a:t>
            </a:r>
            <a:endParaRPr/>
          </a:p>
          <a:p>
            <a:pPr marL="742950" lvl="1" indent="-14478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TC 4 (&gt;70y, anthracycline contraindicated) 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(luminal A, poor chemo candidate) </a:t>
            </a:r>
            <a:endParaRPr/>
          </a:p>
          <a:p>
            <a:pPr marL="1143000" lvl="2" indent="-1111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457200" lvl="1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85750" lvl="0" indent="-121285" algn="l" rtl="0">
              <a:lnSpc>
                <a:spcPct val="15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body" idx="2"/>
          </p:nvPr>
        </p:nvSpPr>
        <p:spPr>
          <a:xfrm>
            <a:off x="7106920" y="2124484"/>
            <a:ext cx="1864360" cy="162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 sz="1200"/>
              <a:t>AC = Adriamycin (Doxorubicin) / Cyclophosphamide</a:t>
            </a:r>
            <a:endParaRPr/>
          </a:p>
          <a:p>
            <a:pPr marL="342900" lvl="0" indent="-342900" algn="l" rtl="0"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 sz="1200"/>
              <a:t>P = Paclitaxel</a:t>
            </a:r>
            <a:endParaRPr/>
          </a:p>
          <a:p>
            <a:pPr marL="342900" lvl="0" indent="-272415" algn="l" rtl="0"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"/>
          </a:p>
          <a:p>
            <a:pPr marL="342900" lvl="0" indent="-342900" algn="l" rtl="0"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 sz="1200"/>
              <a:t>TC = Docetaxel / Carbaplatin</a:t>
            </a:r>
            <a:endParaRPr sz="1200"/>
          </a:p>
          <a:p>
            <a:pPr marL="342900" lvl="0" indent="-272415" algn="l" rtl="0"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"/>
          </a:p>
          <a:p>
            <a:pPr marL="342900" lvl="0" indent="-342900" algn="l" rtl="0"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 sz="1200"/>
              <a:t>4 = 4 cycles (of 3wks)</a:t>
            </a:r>
            <a:endParaRPr sz="1200"/>
          </a:p>
        </p:txBody>
      </p:sp>
      <p:pic>
        <p:nvPicPr>
          <p:cNvPr id="312" name="Google Shape;312;p28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Chemotherapy	</a:t>
            </a:r>
            <a:endParaRPr/>
          </a:p>
        </p:txBody>
      </p:sp>
      <p:pic>
        <p:nvPicPr>
          <p:cNvPr id="318" name="Google Shape;318;p29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8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Must start within 6-12 wks of surgery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Trastuzumab and Adriamycin both cardiotoxic, finish Adriamycin then go onto trastuzumab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Sequence: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ZA"/>
              <a:t>Chemo (and +- Trastuzumab)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ZA"/>
              <a:t>then Radiation,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ZA"/>
              <a:t>then Hormonal therapy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Discuss tumor biology		</a:t>
            </a: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107" name="Google Shape;107;p3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Radiotherapy</a:t>
            </a:r>
            <a:endParaRPr/>
          </a:p>
        </p:txBody>
      </p:sp>
      <p:sp>
        <p:nvSpPr>
          <p:cNvPr id="325" name="Google Shape;325;p30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Tumor biology plays little role in decision making regarding radiotherapy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Indications for radiotherapy are:</a:t>
            </a:r>
            <a:endParaRPr/>
          </a:p>
          <a:p>
            <a:pPr marL="742950" lvl="1" indent="-28575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All BCS</a:t>
            </a:r>
            <a:endParaRPr/>
          </a:p>
          <a:p>
            <a:pPr marL="742950" lvl="1" indent="-28575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Stage 3 disease</a:t>
            </a:r>
            <a:endParaRPr/>
          </a:p>
          <a:p>
            <a:pPr marL="11430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All pN2 (≥ 4LN’s)</a:t>
            </a:r>
            <a:endParaRPr/>
          </a:p>
          <a:p>
            <a:pPr marL="11430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T4</a:t>
            </a:r>
            <a:endParaRPr/>
          </a:p>
          <a:p>
            <a:pPr marL="11430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T3N1</a:t>
            </a:r>
            <a:endParaRPr/>
          </a:p>
          <a:p>
            <a:pPr marL="742950" lvl="1" indent="-28575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1-3LN’s with concerning features</a:t>
            </a:r>
            <a:endParaRPr/>
          </a:p>
          <a:p>
            <a:pPr marL="11430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Lymphovascular invasion </a:t>
            </a:r>
            <a:endParaRPr/>
          </a:p>
          <a:p>
            <a:pPr marL="11430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&lt;40 yo</a:t>
            </a:r>
            <a:endParaRPr/>
          </a:p>
          <a:p>
            <a:pPr marL="11430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positive nodal ratio &gt;20% </a:t>
            </a:r>
            <a:endParaRPr/>
          </a:p>
          <a:p>
            <a:pPr marL="11430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&lt;10 LN’s sampled</a:t>
            </a:r>
            <a:endParaRPr/>
          </a:p>
          <a:p>
            <a:pPr marL="11430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Gr 3</a:t>
            </a:r>
            <a:endParaRPr/>
          </a:p>
          <a:p>
            <a:pPr marL="11430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Non luminal dz</a:t>
            </a:r>
            <a:endParaRPr/>
          </a:p>
        </p:txBody>
      </p:sp>
      <p:pic>
        <p:nvPicPr>
          <p:cNvPr id="326" name="Google Shape;326;p30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Radiotherapy</a:t>
            </a:r>
            <a:endParaRPr/>
          </a:p>
        </p:txBody>
      </p:sp>
      <p:sp>
        <p:nvSpPr>
          <p:cNvPr id="332" name="Google Shape;332;p31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BCS no nodes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ZA"/>
              <a:t>WBRT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BCS with pos nodes (or 3 pos nodes on a SLNB) or 1-3 nodes with concern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ZA"/>
              <a:t>WBRT + axilla + Supraclav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Mastectomy (T3N1,T4; pos margins)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ZA"/>
              <a:t>Chest wall only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Mx with N2 or 1-3 nodes with concern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ZA"/>
              <a:t>Chest wall + axilla + Supraclav</a:t>
            </a:r>
            <a:endParaRPr/>
          </a:p>
        </p:txBody>
      </p:sp>
      <p:pic>
        <p:nvPicPr>
          <p:cNvPr id="333" name="Google Shape;333;p31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Radiotherapy	</a:t>
            </a:r>
            <a:endParaRPr/>
          </a:p>
        </p:txBody>
      </p:sp>
      <p:sp>
        <p:nvSpPr>
          <p:cNvPr id="339" name="Google Shape;339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Chest Wall: 2.67Gy x 15 = 40.05Gy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Supraclav: 2.67Gy x 1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At GSH a boost is given to: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ZA"/>
              <a:t>women &lt;50y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ZA"/>
              <a:t>positive margin in whom repeat surgery is not feasible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ZA"/>
              <a:t>dose: 2.67Gy x 4 (extra dose to bed after 15 doses mentioned above finished)</a:t>
            </a:r>
            <a:endParaRPr/>
          </a:p>
        </p:txBody>
      </p:sp>
      <p:pic>
        <p:nvPicPr>
          <p:cNvPr id="340" name="Google Shape;340;p32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57199" y="-4234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Summary	</a:t>
            </a:r>
            <a:endParaRPr/>
          </a:p>
        </p:txBody>
      </p:sp>
      <p:sp>
        <p:nvSpPr>
          <p:cNvPr id="346" name="Google Shape;346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47" name="Google Shape;347;p33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8" name="Google Shape;348;p33"/>
          <p:cNvGraphicFramePr/>
          <p:nvPr/>
        </p:nvGraphicFramePr>
        <p:xfrm>
          <a:off x="121918" y="474545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{35BB41EA-7B12-4E4F-B69D-E5BE89C89437}</a:tableStyleId>
              </a:tblPr>
              <a:tblGrid>
                <a:gridCol w="114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5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 u="none" strike="noStrike" cap="none"/>
                        <a:t>Intrinsic classification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Hormonal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Trastuzumab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Chemo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RadioRx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Chest wall / WBRT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RadioRx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Axilla / Supraclav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Luminal 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Stage 3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rowSpan="5"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en-ZA" sz="1800"/>
                        <a:t>BCS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en-ZA" sz="1800"/>
                        <a:t>T3N1,T4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en-ZA" sz="1800"/>
                        <a:t>Positive Margins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en-ZA" sz="1800"/>
                        <a:t>1-3 LN no concerning features*</a:t>
                      </a:r>
                      <a:endParaRPr/>
                    </a:p>
                  </a:txBody>
                  <a:tcPr marL="91450" marR="91450" marT="45725" marB="45725"/>
                </a:tc>
                <a:tc rowSpan="5"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en-ZA" sz="1800"/>
                        <a:t>N2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en-ZA" sz="1800"/>
                        <a:t>1-3 pos nodes on SLNB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en-ZA" sz="1800"/>
                        <a:t>1-3 nodes with concerning features*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Luminal B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HER 2 neg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Stage 3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&lt; Stage 3 but Predict / oncotypeDx show benefit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Luminal B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HER 2 pos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YES(neo)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HER 2 enrich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&gt;1cm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&gt;5mm with LN micromets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YES(neo)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Triple neg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800"/>
                        <a:t>YES(neo)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9" name="Google Shape;349;p33"/>
          <p:cNvSpPr txBox="1"/>
          <p:nvPr/>
        </p:nvSpPr>
        <p:spPr>
          <a:xfrm>
            <a:off x="1981200" y="6033161"/>
            <a:ext cx="71221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*Concerning features:Lymphovascular invasion, &lt;40 yo, positive nodal ratio, &gt;20% , &lt;10 LN’s sampled, Gr 3,Non luminal dz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Tumor biology	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Previously anatomic and histological features (ductal, lobular, grade, lymphovascular involvement etc…) were used to prognosticate and determine treatment</a:t>
            </a:r>
            <a:endParaRPr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Then in 2000,  Perou and Sorlie described subtypes of breast cancer according to different genetic sequences: </a:t>
            </a:r>
            <a:endParaRPr/>
          </a:p>
          <a:p>
            <a:pPr marL="1143000" lvl="2" indent="-2286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luminal A </a:t>
            </a:r>
            <a:endParaRPr/>
          </a:p>
          <a:p>
            <a:pPr marL="1143000" lvl="2" indent="-2286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luminal B</a:t>
            </a:r>
            <a:endParaRPr/>
          </a:p>
          <a:p>
            <a:pPr marL="1143000" lvl="2" indent="-2286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human epidermal growth factor receptor 2 (HER2) enriched</a:t>
            </a:r>
            <a:endParaRPr/>
          </a:p>
          <a:p>
            <a:pPr marL="1143000" lvl="2" indent="-2286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basal- like</a:t>
            </a:r>
            <a:endParaRPr/>
          </a:p>
          <a:p>
            <a:pPr marL="1143000" lvl="2" indent="-2286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Claudin low</a:t>
            </a:r>
            <a:endParaRPr/>
          </a:p>
          <a:p>
            <a:pPr marL="1143000" lvl="2" indent="-22860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Normal like</a:t>
            </a:r>
            <a:endParaRPr/>
          </a:p>
        </p:txBody>
      </p:sp>
      <p:pic>
        <p:nvPicPr>
          <p:cNvPr id="114" name="Google Shape;114;p4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3994129" y="6064581"/>
            <a:ext cx="51498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Nadia Harbeck et al. Breast Cancer. NATURE reviews.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Disease primer. 2019 (5:66)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Q	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2" name="Google Shape;122;p5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A close up of a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23428" y="-4784956"/>
            <a:ext cx="10267428" cy="1167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2072" y="91440"/>
            <a:ext cx="2238808" cy="426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Tumor Biology	</a:t>
            </a:r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shifted clinical management of breast cancer from </a:t>
            </a:r>
            <a:r>
              <a:rPr lang="en-ZA" u="sng"/>
              <a:t>tumor burden</a:t>
            </a:r>
            <a:r>
              <a:rPr lang="en-ZA"/>
              <a:t> to </a:t>
            </a:r>
            <a:r>
              <a:rPr lang="en-ZA">
                <a:highlight>
                  <a:srgbClr val="FFFF00"/>
                </a:highlight>
              </a:rPr>
              <a:t>biology centred </a:t>
            </a:r>
            <a:r>
              <a:rPr lang="en-ZA"/>
              <a:t>approaches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molecular characteristics of tumors provide more specific characterization offering additional information regarding 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>
                <a:highlight>
                  <a:srgbClr val="FFFF00"/>
                </a:highlight>
              </a:rPr>
              <a:t>prognosis</a:t>
            </a:r>
            <a:endParaRPr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>
                <a:highlight>
                  <a:srgbClr val="FFFF00"/>
                </a:highlight>
              </a:rPr>
              <a:t>tailored treatment</a:t>
            </a:r>
            <a:r>
              <a:rPr lang="en-ZA"/>
              <a:t> </a:t>
            </a:r>
            <a:endParaRPr/>
          </a:p>
        </p:txBody>
      </p:sp>
      <p:pic>
        <p:nvPicPr>
          <p:cNvPr id="131" name="Google Shape;131;p6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Tumor biology</a:t>
            </a: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Complete molecular profiling (genetic testing) is not feasible on individual patients 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>
                <a:highlight>
                  <a:srgbClr val="FFFF00"/>
                </a:highlight>
              </a:rPr>
              <a:t>Immunohistochemistry</a:t>
            </a:r>
            <a:r>
              <a:rPr lang="en-ZA"/>
              <a:t> is used as a </a:t>
            </a:r>
            <a:r>
              <a:rPr lang="en-ZA">
                <a:highlight>
                  <a:srgbClr val="FFFF00"/>
                </a:highlight>
              </a:rPr>
              <a:t>surrogate</a:t>
            </a:r>
            <a:r>
              <a:rPr lang="en-ZA"/>
              <a:t> and is generally comparable with the genomic profile </a:t>
            </a:r>
            <a:endParaRPr/>
          </a:p>
        </p:txBody>
      </p:sp>
      <p:pic>
        <p:nvPicPr>
          <p:cNvPr id="138" name="Google Shape;138;p7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Immunohistochemistry	</a:t>
            </a:r>
            <a:endParaRPr/>
          </a:p>
        </p:txBody>
      </p:sp>
      <p:sp>
        <p:nvSpPr>
          <p:cNvPr id="144" name="Google Shape;144;p8"/>
          <p:cNvSpPr txBox="1">
            <a:spLocks noGrp="1"/>
          </p:cNvSpPr>
          <p:nvPr>
            <p:ph type="body" idx="1"/>
          </p:nvPr>
        </p:nvSpPr>
        <p:spPr>
          <a:xfrm>
            <a:off x="457200" y="13579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Immuno</a:t>
            </a:r>
            <a:endParaRPr/>
          </a:p>
          <a:p>
            <a:pPr marL="685800" lvl="1" indent="-285750" algn="l" rtl="0">
              <a:lnSpc>
                <a:spcPct val="15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Antigen antibody based test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Histo</a:t>
            </a:r>
            <a:endParaRPr/>
          </a:p>
          <a:p>
            <a:pPr marL="685800" lvl="1" indent="-285750" algn="l" rtl="0">
              <a:lnSpc>
                <a:spcPct val="15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Performed on a histological specimen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Chemistry</a:t>
            </a:r>
            <a:endParaRPr/>
          </a:p>
          <a:p>
            <a:pPr marL="685800" lvl="1" indent="-285750" algn="l" rtl="0">
              <a:lnSpc>
                <a:spcPct val="15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ZA"/>
              <a:t>Creates a chemical reaction to indicate that the test is positive / negative</a:t>
            </a:r>
            <a:endParaRPr/>
          </a:p>
          <a:p>
            <a:pPr marL="285750" lvl="0" indent="-9779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45" name="Google Shape;145;p8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Immunohistochemistry	</a:t>
            </a:r>
            <a:endParaRPr/>
          </a:p>
        </p:txBody>
      </p:sp>
      <p:pic>
        <p:nvPicPr>
          <p:cNvPr id="151" name="Google Shape;151;p9" descr="SLIDE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89807"/>
            <a:ext cx="9144000" cy="99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 descr="A close up of a map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-361" y="1310640"/>
            <a:ext cx="9451931" cy="452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33</Slides>
  <Notes>33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Question  </vt:lpstr>
      <vt:lpstr>Discuss tumor biology  </vt:lpstr>
      <vt:lpstr>Tumor biology </vt:lpstr>
      <vt:lpstr>Q </vt:lpstr>
      <vt:lpstr>Tumor Biology </vt:lpstr>
      <vt:lpstr>Tumor biology</vt:lpstr>
      <vt:lpstr>Immunohistochemistry </vt:lpstr>
      <vt:lpstr>Immunohistochemistry </vt:lpstr>
      <vt:lpstr>Immunohistochemistry </vt:lpstr>
      <vt:lpstr>Immunohistochemistry (FISH) </vt:lpstr>
      <vt:lpstr>Surrogate markers </vt:lpstr>
      <vt:lpstr>Q </vt:lpstr>
      <vt:lpstr>Q </vt:lpstr>
      <vt:lpstr>LUMINAL A   (ER+ and PR+ / HER2 neg/ low ki67) </vt:lpstr>
      <vt:lpstr>LUMINAL B   (Her 2  pos and  ER pos / any ki67)  (Her 2 neg / ER pos / high ki67)  </vt:lpstr>
      <vt:lpstr>HER 2 enriched (ER-, PR- / HER 2+)</vt:lpstr>
      <vt:lpstr>Triple Negative   (ER - / PR - / HER 2 - )</vt:lpstr>
      <vt:lpstr>Discuss Non-Surgical Management</vt:lpstr>
      <vt:lpstr>Endocrine therapy</vt:lpstr>
      <vt:lpstr>Endocrine therapy (SERM’s)</vt:lpstr>
      <vt:lpstr>Endocrine therapy (Aromatase inhibitors) </vt:lpstr>
      <vt:lpstr>Endocrine therapy (OFS) </vt:lpstr>
      <vt:lpstr>HER 2 pos TRASTUZUMAB  (Herceptin)</vt:lpstr>
      <vt:lpstr>Chemotherapy </vt:lpstr>
      <vt:lpstr>PowerPoint Presentation</vt:lpstr>
      <vt:lpstr>NEOadjuvant Chemotherapy </vt:lpstr>
      <vt:lpstr>Chemotherapy </vt:lpstr>
      <vt:lpstr>Chemotherapy </vt:lpstr>
      <vt:lpstr>Radiotherapy</vt:lpstr>
      <vt:lpstr>Radiotherapy</vt:lpstr>
      <vt:lpstr>Radiotherapy 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</dc:creator>
  <cp:lastModifiedBy>Fazlin Noor</cp:lastModifiedBy>
  <cp:revision>1</cp:revision>
  <dcterms:created xsi:type="dcterms:W3CDTF">2013-08-26T08:28:51Z</dcterms:created>
  <dcterms:modified xsi:type="dcterms:W3CDTF">2023-06-07T06:49:13Z</dcterms:modified>
</cp:coreProperties>
</file>