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1" r:id="rId9"/>
    <p:sldId id="269" r:id="rId10"/>
    <p:sldId id="270" r:id="rId11"/>
    <p:sldId id="271" r:id="rId12"/>
    <p:sldId id="264" r:id="rId13"/>
    <p:sldId id="265" r:id="rId14"/>
    <p:sldId id="267" r:id="rId15"/>
    <p:sldId id="268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0"/>
    <p:restoredTop sz="94694"/>
  </p:normalViewPr>
  <p:slideViewPr>
    <p:cSldViewPr snapToGrid="0">
      <p:cViewPr varScale="1">
        <p:scale>
          <a:sx n="121" d="100"/>
          <a:sy n="121" d="100"/>
        </p:scale>
        <p:origin x="9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5E886-CA18-B44A-8F2F-6A79347873D9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F5C95-1917-B94F-A4EE-2989D5955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5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</a:t>
            </a:r>
            <a:r>
              <a:rPr lang="en-GB" dirty="0" err="1"/>
              <a:t>www.google.com</a:t>
            </a:r>
            <a:r>
              <a:rPr lang="en-GB" dirty="0"/>
              <a:t>/</a:t>
            </a:r>
            <a:r>
              <a:rPr lang="en-GB" dirty="0" err="1"/>
              <a:t>url?sa</a:t>
            </a:r>
            <a:r>
              <a:rPr lang="en-GB" dirty="0"/>
              <a:t>=</a:t>
            </a:r>
            <a:r>
              <a:rPr lang="en-GB" dirty="0" err="1"/>
              <a:t>i&amp;url</a:t>
            </a:r>
            <a:r>
              <a:rPr lang="en-GB" dirty="0"/>
              <a:t>=https%3A%2F%2Fpharmaceutical-journal.com%2Farticle%2Fld%2Fremedying-calcium-and-phosphate-problems-in-chronic-kidney-disease&amp;psig=AOvVaw1MERr-7JesLXQR5kXr6HXJ&amp;ust=1666627008919000&amp;source=</a:t>
            </a:r>
            <a:r>
              <a:rPr lang="en-GB" dirty="0" err="1"/>
              <a:t>images&amp;cd</a:t>
            </a:r>
            <a:r>
              <a:rPr lang="en-GB" dirty="0"/>
              <a:t>=</a:t>
            </a:r>
            <a:r>
              <a:rPr lang="en-GB" dirty="0" err="1"/>
              <a:t>vfe&amp;ved</a:t>
            </a:r>
            <a:r>
              <a:rPr lang="en-GB" dirty="0"/>
              <a:t>=0CA0QjRxqFwoTCMDwvcjb9voCFQAAAAAdAAAAABBi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F5C95-1917-B94F-A4EE-2989D595590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561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</a:t>
            </a:r>
            <a:r>
              <a:rPr lang="en-GB" dirty="0" err="1"/>
              <a:t>els</a:t>
            </a:r>
            <a:r>
              <a:rPr lang="en-GB" dirty="0"/>
              <a:t>-</a:t>
            </a:r>
            <a:r>
              <a:rPr lang="en-GB" dirty="0" err="1"/>
              <a:t>jbs</a:t>
            </a:r>
            <a:r>
              <a:rPr lang="en-GB" dirty="0"/>
              <a:t>-prod-</a:t>
            </a:r>
            <a:r>
              <a:rPr lang="en-GB" dirty="0" err="1"/>
              <a:t>cdn.jbs.elsevierhealth.com</a:t>
            </a:r>
            <a:r>
              <a:rPr lang="en-GB" dirty="0"/>
              <a:t>/</a:t>
            </a:r>
            <a:r>
              <a:rPr lang="en-GB" dirty="0" err="1"/>
              <a:t>cms</a:t>
            </a:r>
            <a:r>
              <a:rPr lang="en-GB" dirty="0"/>
              <a:t>/attachment/2068400052/2067340564/gr1.gif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7F5C95-1917-B94F-A4EE-2989D595590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35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BC452-E992-09B0-68EB-21B7262F60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9BF1A-EDD4-8D35-69FD-1C31EF561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1DC23-7F27-DE8C-3383-0F6C009EE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1E952-50A4-5852-4EC5-0CB6CD24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9319-3D39-41A9-6551-AF3782C3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0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7EB6-679B-8F23-0951-80F495009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EED8A-EA8A-A561-D6D4-E0F5D0E33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EB91D-233B-A2C5-CC07-8FD5DFA9E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7E8A2-CF3A-E88D-78BA-A2C4FD14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CEE2-554F-333D-FBD5-4B0403E1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606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1E122-4876-5537-8396-4986745506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FCFC1-B1A2-3485-14BF-964056A12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C0934-5F60-F322-97F4-D7CC61D9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0F031-E35A-117C-F888-7699D5F60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6549F-23F7-DB1E-CC29-E4105D46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1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5DDE0-9775-447F-0B25-75FADB4E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873E-418F-18C5-2594-3F883CFDA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97B12-F266-EE8C-E71A-409E2424A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B9D58-C003-93C6-F3AD-2547D6A3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5F4F0-63AD-7C55-243A-E1FF785E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4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B7210-5BA5-BD4F-9239-2B14AD50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66209-4A45-5F48-6D32-07AC4FCE7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11D3E-4373-B8AB-1982-28BBFA05A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9BAA0-55BA-A9D4-053C-17DF1F86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DEA80-8EA9-BDD7-831A-89579309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8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BA39-396E-3B21-333D-D3D7FADF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AD146-3AD1-B251-733C-F9CDD2476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0DD43-9F96-061F-D620-224D69D44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3A7CE-5695-96A7-48DF-F82A83D7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595EE-8F74-C2BD-1CF5-8AC8FC7C7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9C697-C1B1-7A8A-25AE-12F723B4A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93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A76F6-0DDE-7D37-2D24-370F21863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5E489-BB7A-1EFF-810E-9F557725E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8504D-2616-9215-961C-D4BA9BA0C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7EFBC5-C8ED-F5CC-7CD1-78F49D2ED6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458C84-C7DD-2375-31C0-E83BCE5CD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B0B3B5-609E-C28C-A77B-2B37C68F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145128-16A3-5004-5ED8-5837ECC2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433345-C235-C975-2577-A4297B55E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45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34486-0CCE-FE02-D0BD-785B21A3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6AC9AC-0E8D-9AA3-FED8-0E41BA0CC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83CD4-3446-D437-0549-86AA9990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01E9E8-A7E5-F147-2CD6-EBFD49A39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40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6B621-F00B-31DB-99D7-C454BBF9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B2BEA-6CDA-7376-6CE4-1BC9B2F29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A1444-E25A-AFEA-7AEA-68025ACB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76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2FAB0-53EF-DE40-9DFD-517C56ECB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8965A-EF82-86B5-384C-5E83E3D4D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3B8C5-2A34-78CB-9CB1-99B42BDB9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262EF-41FD-014A-037A-FF06B93F8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B3CB7-A349-797D-A5BF-AEE0ECB2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17F40-45FC-7E61-863F-1BB8CB3C1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2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97279-E821-4503-D370-117B2C1F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EDF6C-437D-44B4-32F1-EDE193BFC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DC441D-AB30-F506-1B8E-32F841643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B0D95-AB4A-903C-BDE8-B4BF5942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91397-AD17-CD9C-5F82-175E5C1C5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5BA54-E963-558F-2998-B7FB7603F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53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EE5FC2-C494-8D3D-A6AC-C37C59EE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E10E2-0F5C-28A2-B41D-C1C9C72A7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AD01-A009-5277-7624-8543D6C7A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8F149-C984-8E43-93F6-5B216E817186}" type="datetimeFigureOut">
              <a:rPr lang="en-GB" smtClean="0"/>
              <a:t>24/10/2022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3F555-FA57-802B-92D4-606D14B0DC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8E7D9-3A16-1264-8C0F-B6849B515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8AFF6-E446-0848-B5A9-A873C8CB40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72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 descr="The History of Pac-Man">
            <a:extLst>
              <a:ext uri="{FF2B5EF4-FFF2-40B4-BE49-F238E27FC236}">
                <a16:creationId xmlns:a16="http://schemas.microsoft.com/office/drawing/2014/main" id="{256BFFFD-56B9-8584-F59B-3B1918D8A9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4" r="9089" b="16305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9" name="Rectangle 1038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D85DD9-A3D4-C187-6426-2EDA159AB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GB" sz="4800"/>
              <a:t>Hungry Bone Syndrome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84CCA6-D40C-6926-5E15-78AA87123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GB" sz="2000"/>
              <a:t>Tomé Mendes</a:t>
            </a:r>
          </a:p>
          <a:p>
            <a:pPr algn="l"/>
            <a:r>
              <a:rPr lang="en-GB" sz="2000"/>
              <a:t>24 October 2022</a:t>
            </a:r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3622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BF45-AB98-BD80-90A7-B696D2F36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IV Calcium replacement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4FDD4-E34E-C0D8-A89F-073525A5B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Can be done during dialysis </a:t>
            </a:r>
          </a:p>
          <a:p>
            <a:r>
              <a:rPr lang="en-GB" dirty="0"/>
              <a:t>Calcium gluconate better tolerated peripherally </a:t>
            </a:r>
          </a:p>
          <a:p>
            <a:r>
              <a:rPr lang="en-GB" dirty="0"/>
              <a:t>Local vein irritation with calcium solution &gt; 200 mg/dL</a:t>
            </a:r>
          </a:p>
          <a:p>
            <a:r>
              <a:rPr lang="en-GB" dirty="0"/>
              <a:t>Loading with 1-2g calcium gluconate in 50ml 5% Dextrose over 10-20minutes </a:t>
            </a:r>
          </a:p>
          <a:p>
            <a:r>
              <a:rPr lang="en-GB" dirty="0"/>
              <a:t>10% infusion (1mg/ml) – 900mg elemental calcium/1000ml 5% dextrose water </a:t>
            </a:r>
          </a:p>
          <a:p>
            <a:r>
              <a:rPr lang="en-GB" dirty="0"/>
              <a:t>Initial infusion of 50ml/hour</a:t>
            </a:r>
          </a:p>
          <a:p>
            <a:r>
              <a:rPr lang="en-GB" dirty="0"/>
              <a:t>?Risk of fluid overload in ESKD </a:t>
            </a:r>
          </a:p>
          <a:p>
            <a:r>
              <a:rPr lang="en-GB" dirty="0"/>
              <a:t>Cannot mix with phosphate or bicarbonate </a:t>
            </a:r>
          </a:p>
        </p:txBody>
      </p:sp>
    </p:spTree>
    <p:extLst>
      <p:ext uri="{BB962C8B-B14F-4D97-AF65-F5344CB8AC3E}">
        <p14:creationId xmlns:p14="http://schemas.microsoft.com/office/powerpoint/2010/main" val="3499196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0797-D35B-82DC-DB33-95C0400FA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Vitamin D Supplementation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C422E-8726-166B-E1C2-9244EC5DC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Important for patients with ESKD on dialysis </a:t>
            </a:r>
          </a:p>
          <a:p>
            <a:r>
              <a:rPr lang="en-GB" dirty="0"/>
              <a:t>Oral supplementation should be chronic </a:t>
            </a:r>
          </a:p>
          <a:p>
            <a:r>
              <a:rPr lang="en-GB" dirty="0"/>
              <a:t>IV Calcitriol may be considered </a:t>
            </a:r>
          </a:p>
          <a:p>
            <a:pPr lvl="1"/>
            <a:r>
              <a:rPr lang="en-GB" dirty="0"/>
              <a:t>May suppress remaining Parathyroid tissue </a:t>
            </a:r>
          </a:p>
          <a:p>
            <a:pPr lvl="1"/>
            <a:r>
              <a:rPr lang="en-GB" dirty="0"/>
              <a:t>Continued until calcium is stabilised </a:t>
            </a:r>
          </a:p>
        </p:txBody>
      </p:sp>
    </p:spTree>
    <p:extLst>
      <p:ext uri="{BB962C8B-B14F-4D97-AF65-F5344CB8AC3E}">
        <p14:creationId xmlns:p14="http://schemas.microsoft.com/office/powerpoint/2010/main" val="3635456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163E-892B-21DA-85C7-EC1E664B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Hypophosphatemia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E8D4A-86BF-02C6-882D-46C44C531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Falls from high to high normal in Secondary HPTH</a:t>
            </a:r>
          </a:p>
          <a:p>
            <a:r>
              <a:rPr lang="en-GB" dirty="0"/>
              <a:t>Decreased bone resorption and increased formation </a:t>
            </a:r>
          </a:p>
          <a:p>
            <a:r>
              <a:rPr lang="en-GB" dirty="0"/>
              <a:t>Clinical: </a:t>
            </a:r>
          </a:p>
          <a:p>
            <a:pPr lvl="1"/>
            <a:r>
              <a:rPr lang="en-GB" dirty="0"/>
              <a:t>Bone and mineral metabolism</a:t>
            </a:r>
          </a:p>
          <a:p>
            <a:pPr lvl="2"/>
            <a:r>
              <a:rPr lang="en-GB" dirty="0"/>
              <a:t>Decreased calcium and Mg absorption in distal tubules </a:t>
            </a:r>
          </a:p>
          <a:p>
            <a:pPr lvl="2"/>
            <a:r>
              <a:rPr lang="en-GB" dirty="0" err="1"/>
              <a:t>Calciuria</a:t>
            </a:r>
            <a:r>
              <a:rPr lang="en-GB" dirty="0"/>
              <a:t> </a:t>
            </a:r>
          </a:p>
          <a:p>
            <a:pPr lvl="2"/>
            <a:r>
              <a:rPr lang="en-GB" dirty="0"/>
              <a:t>Rickets and </a:t>
            </a:r>
            <a:r>
              <a:rPr lang="en-GB" dirty="0" err="1"/>
              <a:t>osteomalacia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Extraskeletal</a:t>
            </a:r>
            <a:r>
              <a:rPr lang="en-GB" dirty="0"/>
              <a:t> </a:t>
            </a:r>
          </a:p>
          <a:p>
            <a:pPr lvl="2"/>
            <a:r>
              <a:rPr lang="en-GB" dirty="0"/>
              <a:t>Decreased intracellular ATP </a:t>
            </a:r>
          </a:p>
          <a:p>
            <a:pPr lvl="2"/>
            <a:r>
              <a:rPr lang="en-GB" dirty="0"/>
              <a:t>Impaired contractility </a:t>
            </a:r>
          </a:p>
          <a:p>
            <a:r>
              <a:rPr lang="en-GB" dirty="0"/>
              <a:t>Replacement should be avoided while calcium is low (Risk of binding)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5255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3ED9-76E0-8701-96CA-B03942C4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Hypomagnesemia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33E6A-3621-FE3D-BC19-0E1E01A96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More common in primary </a:t>
            </a:r>
          </a:p>
          <a:p>
            <a:r>
              <a:rPr lang="en-GB" dirty="0"/>
              <a:t>Results in refractory hypocalcaemia</a:t>
            </a:r>
          </a:p>
          <a:p>
            <a:pPr lvl="1"/>
            <a:r>
              <a:rPr lang="en-GB" dirty="0"/>
              <a:t>Reduces PTH secretion</a:t>
            </a:r>
          </a:p>
          <a:p>
            <a:pPr lvl="1"/>
            <a:r>
              <a:rPr lang="en-GB" dirty="0"/>
              <a:t>Increases PTH Resistance </a:t>
            </a:r>
          </a:p>
          <a:p>
            <a:pPr lvl="1"/>
            <a:endParaRPr lang="en-GB" dirty="0"/>
          </a:p>
          <a:p>
            <a:r>
              <a:rPr lang="en-GB" dirty="0"/>
              <a:t>Clinical</a:t>
            </a:r>
          </a:p>
          <a:p>
            <a:pPr lvl="1"/>
            <a:r>
              <a:rPr lang="en-GB" dirty="0"/>
              <a:t>Neuromuscular </a:t>
            </a:r>
          </a:p>
          <a:p>
            <a:pPr lvl="1"/>
            <a:r>
              <a:rPr lang="en-GB" dirty="0"/>
              <a:t>Cardiovascular</a:t>
            </a:r>
          </a:p>
          <a:p>
            <a:pPr lvl="1"/>
            <a:r>
              <a:rPr lang="en-GB" dirty="0"/>
              <a:t>Abnormalities in Calcium </a:t>
            </a:r>
          </a:p>
          <a:p>
            <a:pPr lvl="1"/>
            <a:r>
              <a:rPr lang="en-GB" dirty="0"/>
              <a:t>Hypokalaemia </a:t>
            </a:r>
          </a:p>
        </p:txBody>
      </p:sp>
    </p:spTree>
    <p:extLst>
      <p:ext uri="{BB962C8B-B14F-4D97-AF65-F5344CB8AC3E}">
        <p14:creationId xmlns:p14="http://schemas.microsoft.com/office/powerpoint/2010/main" val="2497070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2B653-B32A-8318-EA88-89F4DC602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Hyperkalaemia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72965-A8FA-0AD0-1734-BDBF1E521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80% of dialysis patients undergoing parathyroidectomy </a:t>
            </a:r>
          </a:p>
        </p:txBody>
      </p:sp>
    </p:spTree>
    <p:extLst>
      <p:ext uri="{BB962C8B-B14F-4D97-AF65-F5344CB8AC3E}">
        <p14:creationId xmlns:p14="http://schemas.microsoft.com/office/powerpoint/2010/main" val="2343785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97DF-8AB9-D394-0908-3EF46775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0CADB-EFF4-442A-E730-47F9504FE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Vitamin D supplementation</a:t>
            </a:r>
          </a:p>
          <a:p>
            <a:pPr lvl="1"/>
            <a:r>
              <a:rPr lang="en-GB" dirty="0"/>
              <a:t>One-Alpha = </a:t>
            </a:r>
            <a:r>
              <a:rPr lang="en-GB" dirty="0" err="1"/>
              <a:t>alfacalcidol</a:t>
            </a:r>
            <a:r>
              <a:rPr lang="en-GB" dirty="0"/>
              <a:t>  - Activated Vitamin D</a:t>
            </a:r>
          </a:p>
          <a:p>
            <a:pPr lvl="1"/>
            <a:r>
              <a:rPr lang="en-GB" dirty="0"/>
              <a:t>Calcitriol supplementation </a:t>
            </a:r>
          </a:p>
          <a:p>
            <a:r>
              <a:rPr lang="en-GB" dirty="0"/>
              <a:t>IV Calcitriol 3-5 days pre-operative may reduce post-operative hypocalcaemia </a:t>
            </a:r>
          </a:p>
          <a:p>
            <a:r>
              <a:rPr lang="en-GB" dirty="0"/>
              <a:t>Pre-operative bisphosphonates </a:t>
            </a:r>
          </a:p>
          <a:p>
            <a:pPr lvl="1"/>
            <a:r>
              <a:rPr lang="en-GB" dirty="0"/>
              <a:t>Inconclusive research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1156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78C38-35BF-67BC-F877-C36BDC80C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changes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AE4EF-8A92-A289-9A9C-3760B666A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 and post-operative Mg monitoring </a:t>
            </a:r>
          </a:p>
        </p:txBody>
      </p:sp>
    </p:spTree>
    <p:extLst>
      <p:ext uri="{BB962C8B-B14F-4D97-AF65-F5344CB8AC3E}">
        <p14:creationId xmlns:p14="http://schemas.microsoft.com/office/powerpoint/2010/main" val="273834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CB00E-85DA-8C33-E7EF-BE7B8580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5BEC8-F48B-DE05-BB78-1806B2452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Physiology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77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4" name="Picture 2" descr="Remedying calcium and phosphate problems in chronic kidney disease - The  Pharmaceutical Journal">
            <a:extLst>
              <a:ext uri="{FF2B5EF4-FFF2-40B4-BE49-F238E27FC236}">
                <a16:creationId xmlns:a16="http://schemas.microsoft.com/office/drawing/2014/main" id="{F0B29B63-3689-5248-55AD-F804DE0F2F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3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311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Pathogenesis of secondary hyperparathyroidism - Kidney International">
            <a:extLst>
              <a:ext uri="{FF2B5EF4-FFF2-40B4-BE49-F238E27FC236}">
                <a16:creationId xmlns:a16="http://schemas.microsoft.com/office/drawing/2014/main" id="{6FFA4DE8-E485-F360-5366-4B5AE747A66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6249" y="643467"/>
            <a:ext cx="5079501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25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8D09B-69FA-5FF3-46DF-46BA0D74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Hungry Bone Syndrome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548B7-24E9-7DEB-1D56-1385E0456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Hypocalcaemia post parathyroidectomy due to acute reversal of the PTH-induced contribution of bone to maintenance of the serum calcium concentration </a:t>
            </a:r>
          </a:p>
          <a:p>
            <a:r>
              <a:rPr lang="en-GB" dirty="0"/>
              <a:t>Net increase in bone </a:t>
            </a:r>
            <a:r>
              <a:rPr lang="en-GB" dirty="0" err="1"/>
              <a:t>remodeling</a:t>
            </a:r>
            <a:r>
              <a:rPr lang="en-GB" dirty="0"/>
              <a:t> and formation </a:t>
            </a:r>
          </a:p>
          <a:p>
            <a:r>
              <a:rPr lang="en-GB" dirty="0"/>
              <a:t>Calcium, phosphate and magnesium </a:t>
            </a:r>
          </a:p>
          <a:p>
            <a:r>
              <a:rPr lang="en-GB" dirty="0"/>
              <a:t>More marked in secondary with ESKD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4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2A25A-4187-582A-D79F-3A9415EE3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Incidence and risk factors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EB2F4-CD93-CAC7-0B6F-3495AD493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Poorly defined diagnostic criteria</a:t>
            </a:r>
          </a:p>
          <a:p>
            <a:r>
              <a:rPr lang="en-GB" dirty="0"/>
              <a:t>13-20% post parathyroidectomy in ESKD</a:t>
            </a:r>
          </a:p>
          <a:p>
            <a:r>
              <a:rPr lang="en-GB" dirty="0"/>
              <a:t>Predictors of HBS</a:t>
            </a:r>
          </a:p>
          <a:p>
            <a:pPr lvl="1"/>
            <a:r>
              <a:rPr lang="en-GB" dirty="0"/>
              <a:t>Large volume adenoma/high level PTH</a:t>
            </a:r>
          </a:p>
          <a:p>
            <a:pPr lvl="1"/>
            <a:r>
              <a:rPr lang="en-GB" dirty="0"/>
              <a:t>Long duration of secondary HPTH</a:t>
            </a:r>
          </a:p>
          <a:p>
            <a:pPr lvl="1"/>
            <a:r>
              <a:rPr lang="en-GB" dirty="0"/>
              <a:t>Elevated ALP </a:t>
            </a:r>
          </a:p>
          <a:p>
            <a:pPr lvl="1"/>
            <a:r>
              <a:rPr lang="en-GB" dirty="0"/>
              <a:t>Pre-existing osteoporosis/age </a:t>
            </a:r>
          </a:p>
        </p:txBody>
      </p:sp>
    </p:spTree>
    <p:extLst>
      <p:ext uri="{BB962C8B-B14F-4D97-AF65-F5344CB8AC3E}">
        <p14:creationId xmlns:p14="http://schemas.microsoft.com/office/powerpoint/2010/main" val="298278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F30B-13A6-5141-B1A7-FDEC93179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Features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52C2-F79D-4422-BDDE-8D4C9AC08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Hypocalcaemia </a:t>
            </a:r>
          </a:p>
          <a:p>
            <a:r>
              <a:rPr lang="en-GB" dirty="0" err="1"/>
              <a:t>Hypophosphatamia</a:t>
            </a:r>
            <a:r>
              <a:rPr lang="en-GB" dirty="0"/>
              <a:t> </a:t>
            </a:r>
          </a:p>
          <a:p>
            <a:r>
              <a:rPr lang="en-GB" dirty="0"/>
              <a:t>Hypomagnesemia </a:t>
            </a:r>
          </a:p>
          <a:p>
            <a:r>
              <a:rPr lang="en-GB" dirty="0"/>
              <a:t>Hyperkalaemia </a:t>
            </a:r>
          </a:p>
        </p:txBody>
      </p:sp>
    </p:spTree>
    <p:extLst>
      <p:ext uri="{BB962C8B-B14F-4D97-AF65-F5344CB8AC3E}">
        <p14:creationId xmlns:p14="http://schemas.microsoft.com/office/powerpoint/2010/main" val="3076947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03DFB-6FD7-B220-60E6-6DB64C68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Hypocalcaemia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0D469-AE51-C010-9539-0DAEFBDEB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73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Onset within 2-3 days </a:t>
            </a:r>
          </a:p>
          <a:p>
            <a:r>
              <a:rPr lang="en-GB" dirty="0"/>
              <a:t>Variable Duration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Tetany </a:t>
            </a:r>
          </a:p>
          <a:p>
            <a:pPr lvl="1"/>
            <a:r>
              <a:rPr lang="en-GB" dirty="0" err="1"/>
              <a:t>Trosseau’s</a:t>
            </a:r>
            <a:r>
              <a:rPr lang="en-GB" dirty="0"/>
              <a:t> sign</a:t>
            </a:r>
          </a:p>
          <a:p>
            <a:pPr lvl="1"/>
            <a:r>
              <a:rPr lang="en-GB" dirty="0"/>
              <a:t>Chvostek’s sign </a:t>
            </a:r>
          </a:p>
          <a:p>
            <a:r>
              <a:rPr lang="en-GB" dirty="0"/>
              <a:t>Seizures</a:t>
            </a:r>
          </a:p>
          <a:p>
            <a:r>
              <a:rPr lang="en-GB" dirty="0"/>
              <a:t>Cardiovascular instability </a:t>
            </a:r>
          </a:p>
          <a:p>
            <a:pPr lvl="1"/>
            <a:r>
              <a:rPr lang="en-GB" dirty="0"/>
              <a:t>Hypotension with decreased myocardial contractility </a:t>
            </a:r>
          </a:p>
          <a:p>
            <a:pPr lvl="1"/>
            <a:r>
              <a:rPr lang="en-GB" dirty="0"/>
              <a:t>Prolonged QT interval </a:t>
            </a:r>
          </a:p>
          <a:p>
            <a:r>
              <a:rPr lang="en-GB" dirty="0" err="1"/>
              <a:t>Papilloedema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Benign intracranial HPT</a:t>
            </a:r>
          </a:p>
          <a:p>
            <a:r>
              <a:rPr lang="en-GB" dirty="0"/>
              <a:t>Psychiatric </a:t>
            </a:r>
          </a:p>
        </p:txBody>
      </p:sp>
      <p:pic>
        <p:nvPicPr>
          <p:cNvPr id="4098" name="Picture 2" descr="Image">
            <a:extLst>
              <a:ext uri="{FF2B5EF4-FFF2-40B4-BE49-F238E27FC236}">
                <a16:creationId xmlns:a16="http://schemas.microsoft.com/office/drawing/2014/main" id="{59200636-ACD2-E215-ED42-76EC8B8C6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8588"/>
            <a:ext cx="4521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091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00AF8-EA93-299C-D369-54C0F19D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Hypocalcaemia -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ECFF-BFEA-7B0F-BA1D-6DA333EA0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days are greatest risk </a:t>
            </a:r>
          </a:p>
          <a:p>
            <a:r>
              <a:rPr lang="en-GB" dirty="0"/>
              <a:t>Ionized calcium preferred  - more reliable in patients with CKD</a:t>
            </a:r>
          </a:p>
          <a:p>
            <a:r>
              <a:rPr lang="en-GB" dirty="0"/>
              <a:t>Oral calcium (2-4g elemental per day) </a:t>
            </a:r>
          </a:p>
          <a:p>
            <a:r>
              <a:rPr lang="en-GB" dirty="0"/>
              <a:t>IV indicated if: </a:t>
            </a:r>
          </a:p>
          <a:p>
            <a:pPr lvl="1"/>
            <a:r>
              <a:rPr lang="en-GB" dirty="0"/>
              <a:t>Rapid and progressive reduction </a:t>
            </a:r>
          </a:p>
          <a:p>
            <a:pPr lvl="1"/>
            <a:r>
              <a:rPr lang="en-GB" dirty="0"/>
              <a:t>Symptomatic hypocalcaemia </a:t>
            </a:r>
          </a:p>
          <a:p>
            <a:pPr lvl="1"/>
            <a:r>
              <a:rPr lang="en-GB" dirty="0"/>
              <a:t>Ionized calcium &lt; 1.0</a:t>
            </a:r>
          </a:p>
          <a:p>
            <a:pPr lvl="1"/>
            <a:r>
              <a:rPr lang="en-GB" dirty="0"/>
              <a:t>Predicted by: </a:t>
            </a:r>
          </a:p>
          <a:p>
            <a:pPr lvl="2"/>
            <a:r>
              <a:rPr lang="en-GB" dirty="0"/>
              <a:t>High Pre-op PTH</a:t>
            </a:r>
          </a:p>
          <a:p>
            <a:pPr lvl="2"/>
            <a:r>
              <a:rPr lang="en-GB" dirty="0"/>
              <a:t>ALP</a:t>
            </a:r>
          </a:p>
        </p:txBody>
      </p:sp>
    </p:spTree>
    <p:extLst>
      <p:ext uri="{BB962C8B-B14F-4D97-AF65-F5344CB8AC3E}">
        <p14:creationId xmlns:p14="http://schemas.microsoft.com/office/powerpoint/2010/main" val="3971943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459</Words>
  <Application>Microsoft Macintosh PowerPoint</Application>
  <PresentationFormat>Widescreen</PresentationFormat>
  <Paragraphs>101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Hungry Bone Syndrome </vt:lpstr>
      <vt:lpstr>Outline</vt:lpstr>
      <vt:lpstr>PowerPoint Presentation</vt:lpstr>
      <vt:lpstr>PowerPoint Presentation</vt:lpstr>
      <vt:lpstr>Hungry Bone Syndrome </vt:lpstr>
      <vt:lpstr>Incidence and risk factors </vt:lpstr>
      <vt:lpstr>Features  </vt:lpstr>
      <vt:lpstr>Hypocalcaemia </vt:lpstr>
      <vt:lpstr>Hypocalcaemia - treatment</vt:lpstr>
      <vt:lpstr>IV Calcium replacement </vt:lpstr>
      <vt:lpstr>Vitamin D Supplementation</vt:lpstr>
      <vt:lpstr>Hypophosphatemia </vt:lpstr>
      <vt:lpstr>Hypomagnesemia </vt:lpstr>
      <vt:lpstr>Hyperkalaemia </vt:lpstr>
      <vt:lpstr>Prevention</vt:lpstr>
      <vt:lpstr>Possible changes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Hungry Bone Syndrome </dc:title>
  <dc:creator>Tome Mendes</dc:creator>
  <cp:lastModifiedBy>Francois Malherbe</cp:lastModifiedBy>
  <cp:revision>2</cp:revision>
  <dcterms:created xsi:type="dcterms:W3CDTF">2022-10-23T15:49:45Z</dcterms:created>
  <dcterms:modified xsi:type="dcterms:W3CDTF">2022-10-24T14:39:22Z</dcterms:modified>
</cp:coreProperties>
</file>